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5"/>
  </p:notesMasterIdLst>
  <p:handoutMasterIdLst>
    <p:handoutMasterId r:id="rId36"/>
  </p:handoutMasterIdLst>
  <p:sldIdLst>
    <p:sldId id="257" r:id="rId5"/>
    <p:sldId id="258" r:id="rId6"/>
    <p:sldId id="259" r:id="rId7"/>
    <p:sldId id="260" r:id="rId8"/>
    <p:sldId id="262" r:id="rId9"/>
    <p:sldId id="261" r:id="rId10"/>
    <p:sldId id="263" r:id="rId11"/>
    <p:sldId id="264" r:id="rId12"/>
    <p:sldId id="265" r:id="rId13"/>
    <p:sldId id="266" r:id="rId14"/>
    <p:sldId id="268" r:id="rId15"/>
    <p:sldId id="267" r:id="rId16"/>
    <p:sldId id="272" r:id="rId17"/>
    <p:sldId id="269" r:id="rId18"/>
    <p:sldId id="271" r:id="rId19"/>
    <p:sldId id="274" r:id="rId20"/>
    <p:sldId id="273" r:id="rId21"/>
    <p:sldId id="275" r:id="rId22"/>
    <p:sldId id="276" r:id="rId23"/>
    <p:sldId id="279" r:id="rId24"/>
    <p:sldId id="280" r:id="rId25"/>
    <p:sldId id="277" r:id="rId26"/>
    <p:sldId id="278" r:id="rId27"/>
    <p:sldId id="281" r:id="rId28"/>
    <p:sldId id="283" r:id="rId29"/>
    <p:sldId id="284" r:id="rId30"/>
    <p:sldId id="282" r:id="rId31"/>
    <p:sldId id="285" r:id="rId32"/>
    <p:sldId id="286" r:id="rId33"/>
    <p:sldId id="270" r:id="rId34"/>
  </p:sldIdLst>
  <p:sldSz cx="12192000" cy="6858000"/>
  <p:notesSz cx="6858000" cy="9144000"/>
  <p:defaultTextStyle>
    <a:defPPr rtl="0">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p:cViewPr varScale="1">
        <p:scale>
          <a:sx n="67" d="100"/>
          <a:sy n="67" d="100"/>
        </p:scale>
        <p:origin x="654"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00" d="100"/>
          <a:sy n="100" d="100"/>
        </p:scale>
        <p:origin x="2802"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預留位置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zh-TW" altLang="en-US" dirty="0">
              <a:latin typeface="+mn-ea"/>
            </a:endParaRPr>
          </a:p>
        </p:txBody>
      </p:sp>
      <p:sp>
        <p:nvSpPr>
          <p:cNvPr id="3" name="日期預留位置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C980B1D6-D471-4693-A2B1-54A9A6291C86}" type="datetime2">
              <a:rPr lang="zh-TW" altLang="en-US" smtClean="0">
                <a:latin typeface="+mn-ea"/>
              </a:rPr>
              <a:pPr rtl="0"/>
              <a:t>2018年8月28日</a:t>
            </a:fld>
            <a:endParaRPr lang="zh-TW" altLang="en-US" dirty="0">
              <a:latin typeface="+mn-ea"/>
            </a:endParaRPr>
          </a:p>
        </p:txBody>
      </p:sp>
      <p:sp>
        <p:nvSpPr>
          <p:cNvPr id="4" name="頁尾預留位置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zh-TW" altLang="en-US" dirty="0">
              <a:latin typeface="+mn-ea"/>
            </a:endParaRPr>
          </a:p>
        </p:txBody>
      </p:sp>
      <p:sp>
        <p:nvSpPr>
          <p:cNvPr id="5" name="投影片編號預留位置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0AD62A-9EE1-43E3-A7E5-D268F71DF3EB}" type="slidenum">
              <a:rPr lang="en-US" altLang="zh-TW" smtClean="0">
                <a:latin typeface="+mn-ea"/>
              </a:rPr>
              <a:pPr rtl="0"/>
              <a:t>‹#›</a:t>
            </a:fld>
            <a:endParaRPr lang="zh-TW" altLang="en-US" dirty="0">
              <a:latin typeface="+mn-ea"/>
            </a:endParaRPr>
          </a:p>
        </p:txBody>
      </p:sp>
    </p:spTree>
    <p:extLst>
      <p:ext uri="{BB962C8B-B14F-4D97-AF65-F5344CB8AC3E}">
        <p14:creationId xmlns:p14="http://schemas.microsoft.com/office/powerpoint/2010/main" val="1436448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預留位置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n-ea"/>
                <a:ea typeface="+mn-ea"/>
              </a:defRPr>
            </a:lvl1pPr>
          </a:lstStyle>
          <a:p>
            <a:endParaRPr lang="zh-TW" altLang="en-US" dirty="0"/>
          </a:p>
        </p:txBody>
      </p:sp>
      <p:sp>
        <p:nvSpPr>
          <p:cNvPr id="3" name="日期預留位置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n-ea"/>
                <a:ea typeface="+mn-ea"/>
              </a:defRPr>
            </a:lvl1pPr>
          </a:lstStyle>
          <a:p>
            <a:fld id="{EA027A95-8984-4ED1-931A-6EE29F557E13}" type="datetime2">
              <a:rPr lang="zh-TW" altLang="en-US" smtClean="0"/>
              <a:pPr/>
              <a:t>2018年8月28日</a:t>
            </a:fld>
            <a:endParaRPr lang="zh-TW" altLang="en-US" dirty="0"/>
          </a:p>
        </p:txBody>
      </p:sp>
      <p:sp>
        <p:nvSpPr>
          <p:cNvPr id="4" name="投影片影像預留位置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zh-TW" altLang="en-US" dirty="0"/>
          </a:p>
        </p:txBody>
      </p:sp>
      <p:sp>
        <p:nvSpPr>
          <p:cNvPr id="5" name="備忘稿預留位置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zh-TW" altLang="en-US" dirty="0" smtClean="0"/>
              <a:t>按一下以編輯母片文字樣式</a:t>
            </a:r>
          </a:p>
          <a:p>
            <a:pPr lvl="1" rtl="0"/>
            <a:r>
              <a:rPr lang="zh-TW" altLang="en-US" dirty="0" smtClean="0"/>
              <a:t>第二層</a:t>
            </a:r>
          </a:p>
          <a:p>
            <a:pPr lvl="2" rtl="0"/>
            <a:r>
              <a:rPr lang="zh-TW" altLang="en-US" dirty="0" smtClean="0"/>
              <a:t>第三層</a:t>
            </a:r>
          </a:p>
          <a:p>
            <a:pPr lvl="3" rtl="0"/>
            <a:r>
              <a:rPr lang="zh-TW" altLang="en-US" dirty="0" smtClean="0"/>
              <a:t>第四層</a:t>
            </a:r>
          </a:p>
          <a:p>
            <a:pPr lvl="4" rtl="0"/>
            <a:r>
              <a:rPr lang="zh-TW" altLang="en-US" dirty="0" smtClean="0"/>
              <a:t>第五層</a:t>
            </a:r>
            <a:endParaRPr lang="zh-TW" altLang="en-US" dirty="0"/>
          </a:p>
        </p:txBody>
      </p:sp>
      <p:sp>
        <p:nvSpPr>
          <p:cNvPr id="6" name="頁尾預留位置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n-ea"/>
                <a:ea typeface="+mn-ea"/>
              </a:defRPr>
            </a:lvl1pPr>
          </a:lstStyle>
          <a:p>
            <a:endParaRPr lang="zh-TW" altLang="en-US" dirty="0"/>
          </a:p>
        </p:txBody>
      </p:sp>
      <p:sp>
        <p:nvSpPr>
          <p:cNvPr id="7" name="投影片編號預留位置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n-ea"/>
                <a:ea typeface="+mn-ea"/>
              </a:defRPr>
            </a:lvl1pPr>
          </a:lstStyle>
          <a:p>
            <a:fld id="{5534C2EF-8A97-4DAF-B099-E567883644D6}" type="slidenum">
              <a:rPr lang="en-US" altLang="zh-TW" smtClean="0"/>
              <a:pPr/>
              <a:t>‹#›</a:t>
            </a:fld>
            <a:endParaRPr lang="zh-TW" altLang="en-US" dirty="0"/>
          </a:p>
        </p:txBody>
      </p:sp>
    </p:spTree>
    <p:extLst>
      <p:ext uri="{BB962C8B-B14F-4D97-AF65-F5344CB8AC3E}">
        <p14:creationId xmlns:p14="http://schemas.microsoft.com/office/powerpoint/2010/main" val="71809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ea"/>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latin typeface="+mn-ea"/>
              <a:ea typeface="+mn-ea"/>
            </a:endParaRPr>
          </a:p>
        </p:txBody>
      </p:sp>
      <p:sp>
        <p:nvSpPr>
          <p:cNvPr id="4" name="投影片編號版面配置區 3"/>
          <p:cNvSpPr>
            <a:spLocks noGrp="1"/>
          </p:cNvSpPr>
          <p:nvPr>
            <p:ph type="sldNum" sz="quarter" idx="10"/>
          </p:nvPr>
        </p:nvSpPr>
        <p:spPr/>
        <p:txBody>
          <a:bodyPr/>
          <a:lstStyle/>
          <a:p>
            <a:pPr rtl="0"/>
            <a:fld id="{5534C2EF-8A97-4DAF-B099-E567883644D6}" type="slidenum">
              <a:rPr lang="en-US" altLang="zh-TW" smtClean="0"/>
              <a:pPr rtl="0"/>
              <a:t>1</a:t>
            </a:fld>
            <a:endParaRPr lang="zh-TW" altLang="en-US" dirty="0"/>
          </a:p>
        </p:txBody>
      </p:sp>
    </p:spTree>
    <p:extLst>
      <p:ext uri="{BB962C8B-B14F-4D97-AF65-F5344CB8AC3E}">
        <p14:creationId xmlns:p14="http://schemas.microsoft.com/office/powerpoint/2010/main" val="3977836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pic>
        <p:nvPicPr>
          <p:cNvPr id="7" name="圖片 6"/>
          <p:cNvPicPr>
            <a:picLocks noChangeAspect="1"/>
          </p:cNvPicPr>
          <p:nvPr/>
        </p:nvPicPr>
        <p:blipFill rotWithShape="1">
          <a:blip r:embed="rId2" cstate="print">
            <a:extLst>
              <a:ext uri="{28A0092B-C50C-407E-A947-70E740481C1C}">
                <a14:useLocalDpi xmlns:a14="http://schemas.microsoft.com/office/drawing/2010/main" val="0"/>
              </a:ext>
            </a:extLst>
          </a:blip>
          <a:srcRect l="2124" r="323" b="422"/>
          <a:stretch/>
        </p:blipFill>
        <p:spPr>
          <a:xfrm>
            <a:off x="1524" y="1"/>
            <a:ext cx="12188952" cy="6858000"/>
          </a:xfrm>
          <a:prstGeom prst="rect">
            <a:avLst/>
          </a:prstGeom>
        </p:spPr>
      </p:pic>
      <p:sp>
        <p:nvSpPr>
          <p:cNvPr id="2" name="標題 1"/>
          <p:cNvSpPr>
            <a:spLocks noGrp="1"/>
          </p:cNvSpPr>
          <p:nvPr>
            <p:ph type="ctrTitle"/>
          </p:nvPr>
        </p:nvSpPr>
        <p:spPr>
          <a:xfrm>
            <a:off x="838200" y="533400"/>
            <a:ext cx="8458200" cy="1828800"/>
          </a:xfrm>
        </p:spPr>
        <p:txBody>
          <a:bodyPr rtlCol="0" anchor="b">
            <a:normAutofit/>
          </a:bodyPr>
          <a:lstStyle>
            <a:lvl1pPr algn="l">
              <a:defRPr sz="4400">
                <a:latin typeface="細明體" panose="02020509000000000000" pitchFamily="49" charset="-120"/>
                <a:ea typeface="細明體" panose="02020509000000000000" pitchFamily="49" charset="-120"/>
              </a:defRPr>
            </a:lvl1pPr>
          </a:lstStyle>
          <a:p>
            <a:pPr rtl="0"/>
            <a:r>
              <a:rPr lang="zh-TW" altLang="en-US" smtClean="0"/>
              <a:t>按一下以編輯母片標題樣式</a:t>
            </a:r>
            <a:endParaRPr lang="zh-TW" altLang="en-US" dirty="0"/>
          </a:p>
        </p:txBody>
      </p:sp>
      <p:sp>
        <p:nvSpPr>
          <p:cNvPr id="3" name="副標題 2"/>
          <p:cNvSpPr>
            <a:spLocks noGrp="1"/>
          </p:cNvSpPr>
          <p:nvPr>
            <p:ph type="subTitle" idx="1"/>
          </p:nvPr>
        </p:nvSpPr>
        <p:spPr>
          <a:xfrm>
            <a:off x="838200" y="2438400"/>
            <a:ext cx="7086600" cy="914400"/>
          </a:xfrm>
        </p:spPr>
        <p:txBody>
          <a:bodyPr rtlCol="0">
            <a:normAutofit/>
          </a:bodyPr>
          <a:lstStyle>
            <a:lvl1pPr marL="0" indent="0" algn="l">
              <a:spcBef>
                <a:spcPts val="1200"/>
              </a:spcBef>
              <a:buNone/>
              <a:defRPr sz="2400">
                <a:latin typeface="細明體" panose="02020509000000000000" pitchFamily="49" charset="-120"/>
                <a:ea typeface="細明體" panose="02020509000000000000" pitchFamily="49" charset="-12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zh-TW" altLang="en-US" smtClean="0"/>
              <a:t>按一下以編輯母片副標題樣式</a:t>
            </a:r>
            <a:endParaRPr lang="zh-TW" altLang="en-US" dirty="0"/>
          </a:p>
        </p:txBody>
      </p:sp>
    </p:spTree>
    <p:extLst>
      <p:ext uri="{BB962C8B-B14F-4D97-AF65-F5344CB8AC3E}">
        <p14:creationId xmlns:p14="http://schemas.microsoft.com/office/powerpoint/2010/main" val="4154451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含標題的兩張圖片">
    <p:spTree>
      <p:nvGrpSpPr>
        <p:cNvPr id="1" name=""/>
        <p:cNvGrpSpPr/>
        <p:nvPr/>
      </p:nvGrpSpPr>
      <p:grpSpPr>
        <a:xfrm>
          <a:off x="0" y="0"/>
          <a:ext cx="0" cy="0"/>
          <a:chOff x="0" y="0"/>
          <a:chExt cx="0" cy="0"/>
        </a:xfrm>
      </p:grpSpPr>
      <p:pic>
        <p:nvPicPr>
          <p:cNvPr id="6" name="圖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標題 1"/>
          <p:cNvSpPr>
            <a:spLocks noGrp="1"/>
          </p:cNvSpPr>
          <p:nvPr>
            <p:ph type="title"/>
          </p:nvPr>
        </p:nvSpPr>
        <p:spPr>
          <a:xfrm>
            <a:off x="1028580" y="5791200"/>
            <a:ext cx="8115419" cy="701674"/>
          </a:xfrm>
        </p:spPr>
        <p:txBody>
          <a:bodyPr vert="horz" lIns="91440" tIns="45720" rIns="91440" bIns="45720" rtlCol="0" anchor="b">
            <a:normAutofit/>
          </a:bodyPr>
          <a:lstStyle>
            <a:lvl1pPr>
              <a:defRPr lang="en-US" sz="2400">
                <a:solidFill>
                  <a:schemeClr val="accent1"/>
                </a:solidFill>
              </a:defRPr>
            </a:lvl1pPr>
          </a:lstStyle>
          <a:p>
            <a:pPr lvl="0" rtl="0"/>
            <a:r>
              <a:rPr lang="zh-TW" altLang="en-US" smtClean="0"/>
              <a:t>按一下以編輯母片標題樣式</a:t>
            </a:r>
            <a:endParaRPr lang="zh-TW" altLang="en-US" dirty="0"/>
          </a:p>
        </p:txBody>
      </p:sp>
      <p:sp>
        <p:nvSpPr>
          <p:cNvPr id="7" name="手繪多邊形 5"/>
          <p:cNvSpPr>
            <a:spLocks/>
          </p:cNvSpPr>
          <p:nvPr/>
        </p:nvSpPr>
        <p:spPr bwMode="gray">
          <a:xfrm>
            <a:off x="762000"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zh-TW" altLang="en-US" dirty="0"/>
          </a:p>
        </p:txBody>
      </p:sp>
      <p:sp>
        <p:nvSpPr>
          <p:cNvPr id="15" name="圖片預留位置 14" descr="要新增影像的空白預留位置。按一下預留位置，然後選取您要新增的影像"/>
          <p:cNvSpPr>
            <a:spLocks noGrp="1"/>
          </p:cNvSpPr>
          <p:nvPr>
            <p:ph type="pic" sz="quarter" idx="13"/>
          </p:nvPr>
        </p:nvSpPr>
        <p:spPr>
          <a:xfrm>
            <a:off x="992435"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zh-TW" altLang="en-US" smtClean="0"/>
              <a:t>按一下圖示以新增圖片</a:t>
            </a:r>
            <a:endParaRPr lang="zh-TW" altLang="en-US" dirty="0"/>
          </a:p>
        </p:txBody>
      </p:sp>
      <p:sp>
        <p:nvSpPr>
          <p:cNvPr id="17" name="文字預留位置 16"/>
          <p:cNvSpPr>
            <a:spLocks noGrp="1"/>
          </p:cNvSpPr>
          <p:nvPr>
            <p:ph type="body" sz="quarter" idx="14"/>
          </p:nvPr>
        </p:nvSpPr>
        <p:spPr>
          <a:xfrm>
            <a:off x="1028581" y="5181600"/>
            <a:ext cx="3566160" cy="493776"/>
          </a:xfrm>
        </p:spPr>
        <p:txBody>
          <a:bodyPr rtlCol="0">
            <a:normAutofit/>
          </a:bodyPr>
          <a:lstStyle>
            <a:lvl1pPr marL="0" indent="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zh-TW" altLang="en-US" smtClean="0"/>
              <a:t>按一下以編輯母片文字樣式</a:t>
            </a:r>
          </a:p>
        </p:txBody>
      </p:sp>
      <p:sp>
        <p:nvSpPr>
          <p:cNvPr id="18" name="手繪多邊形 5"/>
          <p:cNvSpPr>
            <a:spLocks/>
          </p:cNvSpPr>
          <p:nvPr/>
        </p:nvSpPr>
        <p:spPr bwMode="gray">
          <a:xfrm>
            <a:off x="5300133"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zh-TW" altLang="en-US" dirty="0"/>
          </a:p>
        </p:txBody>
      </p:sp>
      <p:sp>
        <p:nvSpPr>
          <p:cNvPr id="19" name="圖片預留位置 18" descr="要新增影像的空白預留位置。按一下預留位置，然後選取您要新增的影像"/>
          <p:cNvSpPr>
            <a:spLocks noGrp="1"/>
          </p:cNvSpPr>
          <p:nvPr>
            <p:ph type="pic" sz="quarter" idx="15"/>
          </p:nvPr>
        </p:nvSpPr>
        <p:spPr>
          <a:xfrm>
            <a:off x="5530568"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zh-TW" altLang="en-US" smtClean="0"/>
              <a:t>按一下圖示以新增圖片</a:t>
            </a:r>
            <a:endParaRPr lang="zh-TW" altLang="en-US" dirty="0"/>
          </a:p>
        </p:txBody>
      </p:sp>
      <p:sp>
        <p:nvSpPr>
          <p:cNvPr id="20" name="文字預留位置 16"/>
          <p:cNvSpPr>
            <a:spLocks noGrp="1"/>
          </p:cNvSpPr>
          <p:nvPr>
            <p:ph type="body" sz="quarter" idx="16"/>
          </p:nvPr>
        </p:nvSpPr>
        <p:spPr>
          <a:xfrm>
            <a:off x="5566714" y="5181600"/>
            <a:ext cx="3566160" cy="493776"/>
          </a:xfrm>
        </p:spPr>
        <p:txBody>
          <a:bodyPr rtlCol="0">
            <a:normAutofit/>
          </a:bodyPr>
          <a:lstStyle>
            <a:lvl1pPr marL="0" indent="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zh-TW" altLang="en-US" smtClean="0"/>
              <a:t>按一下以編輯母片文字樣式</a:t>
            </a:r>
          </a:p>
        </p:txBody>
      </p:sp>
    </p:spTree>
    <p:extLst>
      <p:ext uri="{BB962C8B-B14F-4D97-AF65-F5344CB8AC3E}">
        <p14:creationId xmlns:p14="http://schemas.microsoft.com/office/powerpoint/2010/main" val="203777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含標題的三張圖片">
    <p:spTree>
      <p:nvGrpSpPr>
        <p:cNvPr id="1" name=""/>
        <p:cNvGrpSpPr/>
        <p:nvPr/>
      </p:nvGrpSpPr>
      <p:grpSpPr>
        <a:xfrm>
          <a:off x="0" y="0"/>
          <a:ext cx="0" cy="0"/>
          <a:chOff x="0" y="0"/>
          <a:chExt cx="0" cy="0"/>
        </a:xfrm>
      </p:grpSpPr>
      <p:pic>
        <p:nvPicPr>
          <p:cNvPr id="6" name="圖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標題 1"/>
          <p:cNvSpPr>
            <a:spLocks noGrp="1"/>
          </p:cNvSpPr>
          <p:nvPr>
            <p:ph type="title"/>
          </p:nvPr>
        </p:nvSpPr>
        <p:spPr>
          <a:xfrm>
            <a:off x="1028580" y="5305424"/>
            <a:ext cx="8104083" cy="579921"/>
          </a:xfrm>
        </p:spPr>
        <p:txBody>
          <a:bodyPr rtlCol="0">
            <a:normAutofit/>
          </a:bodyPr>
          <a:lstStyle>
            <a:lvl1pPr>
              <a:defRPr sz="2400">
                <a:solidFill>
                  <a:schemeClr val="accent1"/>
                </a:solidFill>
              </a:defRPr>
            </a:lvl1pPr>
          </a:lstStyle>
          <a:p>
            <a:pPr rtl="0"/>
            <a:r>
              <a:rPr lang="zh-TW" altLang="en-US" smtClean="0"/>
              <a:t>按一下以編輯母片標題樣式</a:t>
            </a:r>
            <a:endParaRPr lang="zh-TW" altLang="en-US" dirty="0"/>
          </a:p>
        </p:txBody>
      </p:sp>
      <p:sp>
        <p:nvSpPr>
          <p:cNvPr id="7" name="手繪多邊形 5"/>
          <p:cNvSpPr>
            <a:spLocks/>
          </p:cNvSpPr>
          <p:nvPr/>
        </p:nvSpPr>
        <p:spPr bwMode="gray">
          <a:xfrm>
            <a:off x="762000" y="933449"/>
            <a:ext cx="53340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zh-TW" altLang="en-US" dirty="0"/>
          </a:p>
        </p:txBody>
      </p:sp>
      <p:sp>
        <p:nvSpPr>
          <p:cNvPr id="15" name="圖片預留位置 14" descr="要新增影像的空白預留位置。按一下預留位置，然後選取您要新增的影像"/>
          <p:cNvSpPr>
            <a:spLocks noGrp="1"/>
          </p:cNvSpPr>
          <p:nvPr>
            <p:ph type="pic" sz="quarter" idx="13"/>
          </p:nvPr>
        </p:nvSpPr>
        <p:spPr>
          <a:xfrm>
            <a:off x="991888" y="1113022"/>
            <a:ext cx="4874224"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zh-TW" altLang="en-US" smtClean="0"/>
              <a:t>按一下圖示以新增圖片</a:t>
            </a:r>
            <a:endParaRPr lang="zh-TW" altLang="en-US" dirty="0"/>
          </a:p>
        </p:txBody>
      </p:sp>
      <p:sp>
        <p:nvSpPr>
          <p:cNvPr id="18" name="手繪多邊形 5"/>
          <p:cNvSpPr>
            <a:spLocks/>
          </p:cNvSpPr>
          <p:nvPr/>
        </p:nvSpPr>
        <p:spPr bwMode="gray">
          <a:xfrm>
            <a:off x="6323873" y="967316"/>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zh-TW" altLang="en-US" dirty="0"/>
          </a:p>
        </p:txBody>
      </p:sp>
      <p:sp>
        <p:nvSpPr>
          <p:cNvPr id="19" name="圖片預留位置 18" descr="要新增影像的空白預留位置。按一下預留位置，然後選取您要新增的影像"/>
          <p:cNvSpPr>
            <a:spLocks noGrp="1"/>
          </p:cNvSpPr>
          <p:nvPr>
            <p:ph type="pic" sz="quarter" idx="15"/>
          </p:nvPr>
        </p:nvSpPr>
        <p:spPr>
          <a:xfrm>
            <a:off x="6506025" y="1109743"/>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zh-TW" altLang="en-US" smtClean="0"/>
              <a:t>按一下圖示以新增圖片</a:t>
            </a:r>
            <a:endParaRPr lang="zh-TW" altLang="en-US" dirty="0"/>
          </a:p>
        </p:txBody>
      </p:sp>
      <p:sp>
        <p:nvSpPr>
          <p:cNvPr id="12" name="手繪多邊形 5"/>
          <p:cNvSpPr>
            <a:spLocks/>
          </p:cNvSpPr>
          <p:nvPr/>
        </p:nvSpPr>
        <p:spPr bwMode="gray">
          <a:xfrm>
            <a:off x="6323873" y="3060954"/>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zh-TW" altLang="en-US" dirty="0"/>
          </a:p>
        </p:txBody>
      </p:sp>
      <p:sp>
        <p:nvSpPr>
          <p:cNvPr id="13" name="圖片預留位置 12" descr="要新增影像的空白預留位置。按一下預留位置，然後選取您要新增的影像"/>
          <p:cNvSpPr>
            <a:spLocks noGrp="1"/>
          </p:cNvSpPr>
          <p:nvPr>
            <p:ph type="pic" sz="quarter" idx="16"/>
          </p:nvPr>
        </p:nvSpPr>
        <p:spPr>
          <a:xfrm>
            <a:off x="6506025" y="3203381"/>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zh-TW" altLang="en-US" smtClean="0"/>
              <a:t>按一下圖示以新增圖片</a:t>
            </a:r>
            <a:endParaRPr lang="zh-TW" altLang="en-US" dirty="0"/>
          </a:p>
        </p:txBody>
      </p:sp>
      <p:sp>
        <p:nvSpPr>
          <p:cNvPr id="17" name="文字預留位置 16"/>
          <p:cNvSpPr>
            <a:spLocks noGrp="1"/>
          </p:cNvSpPr>
          <p:nvPr>
            <p:ph type="body" sz="quarter" idx="14"/>
          </p:nvPr>
        </p:nvSpPr>
        <p:spPr>
          <a:xfrm>
            <a:off x="1028581" y="5919255"/>
            <a:ext cx="8104082" cy="497420"/>
          </a:xfrm>
        </p:spPr>
        <p:txBody>
          <a:bodyPr rtlCol="0">
            <a:normAutofit/>
          </a:bodyPr>
          <a:lstStyle>
            <a:lvl1pPr marL="0" indent="0">
              <a:spcBef>
                <a:spcPts val="0"/>
              </a:spcBef>
              <a:buNone/>
              <a:defRPr sz="16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zh-TW" altLang="en-US" smtClean="0"/>
              <a:t>按一下以編輯母片文字樣式</a:t>
            </a:r>
          </a:p>
        </p:txBody>
      </p:sp>
    </p:spTree>
    <p:extLst>
      <p:ext uri="{BB962C8B-B14F-4D97-AF65-F5344CB8AC3E}">
        <p14:creationId xmlns:p14="http://schemas.microsoft.com/office/powerpoint/2010/main" val="1017792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五張圖片">
    <p:spTree>
      <p:nvGrpSpPr>
        <p:cNvPr id="1" name=""/>
        <p:cNvGrpSpPr/>
        <p:nvPr/>
      </p:nvGrpSpPr>
      <p:grpSpPr>
        <a:xfrm>
          <a:off x="0" y="0"/>
          <a:ext cx="0" cy="0"/>
          <a:chOff x="0" y="0"/>
          <a:chExt cx="0" cy="0"/>
        </a:xfrm>
      </p:grpSpPr>
      <p:pic>
        <p:nvPicPr>
          <p:cNvPr id="7" name="圖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3" y="283"/>
            <a:ext cx="12188952" cy="6859715"/>
          </a:xfrm>
          <a:prstGeom prst="rect">
            <a:avLst/>
          </a:prstGeom>
        </p:spPr>
      </p:pic>
      <p:sp>
        <p:nvSpPr>
          <p:cNvPr id="2" name="標題 1"/>
          <p:cNvSpPr>
            <a:spLocks noGrp="1"/>
          </p:cNvSpPr>
          <p:nvPr>
            <p:ph type="title"/>
          </p:nvPr>
        </p:nvSpPr>
        <p:spPr>
          <a:xfrm>
            <a:off x="9677400" y="365126"/>
            <a:ext cx="2133600" cy="1539874"/>
          </a:xfrm>
        </p:spPr>
        <p:txBody>
          <a:bodyPr vert="horz" lIns="91440" tIns="45720" rIns="91440" bIns="45720" rtlCol="0" anchor="b">
            <a:normAutofit/>
          </a:bodyPr>
          <a:lstStyle>
            <a:lvl1pPr>
              <a:defRPr lang="en-US" sz="2400">
                <a:solidFill>
                  <a:schemeClr val="accent1"/>
                </a:solidFill>
              </a:defRPr>
            </a:lvl1pPr>
          </a:lstStyle>
          <a:p>
            <a:pPr lvl="0" rtl="0"/>
            <a:r>
              <a:rPr lang="zh-TW" altLang="en-US" smtClean="0"/>
              <a:t>按一下以編輯母片標題樣式</a:t>
            </a:r>
            <a:endParaRPr lang="zh-TW" altLang="en-US" dirty="0"/>
          </a:p>
        </p:txBody>
      </p:sp>
      <p:sp>
        <p:nvSpPr>
          <p:cNvPr id="8" name="手繪多邊形 5"/>
          <p:cNvSpPr>
            <a:spLocks/>
          </p:cNvSpPr>
          <p:nvPr/>
        </p:nvSpPr>
        <p:spPr bwMode="gray">
          <a:xfrm>
            <a:off x="4182533" y="265044"/>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zh-TW" altLang="en-US" dirty="0"/>
          </a:p>
        </p:txBody>
      </p:sp>
      <p:sp>
        <p:nvSpPr>
          <p:cNvPr id="9" name="圖片預留位置 8" descr="要新增影像的空白預留位置。按一下預留位置，然後選取您要新增的影像"/>
          <p:cNvSpPr>
            <a:spLocks noGrp="1"/>
          </p:cNvSpPr>
          <p:nvPr>
            <p:ph type="pic" sz="quarter" idx="13"/>
          </p:nvPr>
        </p:nvSpPr>
        <p:spPr>
          <a:xfrm>
            <a:off x="4424435" y="436315"/>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zh-TW" altLang="en-US" smtClean="0"/>
              <a:t>按一下圖示以新增圖片</a:t>
            </a:r>
            <a:endParaRPr lang="zh-TW" altLang="en-US" dirty="0"/>
          </a:p>
        </p:txBody>
      </p:sp>
      <p:sp>
        <p:nvSpPr>
          <p:cNvPr id="10" name="手繪多邊形 5"/>
          <p:cNvSpPr>
            <a:spLocks/>
          </p:cNvSpPr>
          <p:nvPr/>
        </p:nvSpPr>
        <p:spPr bwMode="gray">
          <a:xfrm>
            <a:off x="816188" y="384723"/>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zh-TW" altLang="en-US" dirty="0"/>
          </a:p>
        </p:txBody>
      </p:sp>
      <p:sp>
        <p:nvSpPr>
          <p:cNvPr id="11" name="圖片預留位置 10" descr="要新增影像的空白預留位置。按一下預留位置，然後選取您要新增的影像"/>
          <p:cNvSpPr>
            <a:spLocks noGrp="1"/>
          </p:cNvSpPr>
          <p:nvPr>
            <p:ph type="pic" sz="quarter" idx="15"/>
          </p:nvPr>
        </p:nvSpPr>
        <p:spPr>
          <a:xfrm>
            <a:off x="1013022" y="538232"/>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zh-TW" altLang="en-US" smtClean="0"/>
              <a:t>按一下圖示以新增圖片</a:t>
            </a:r>
            <a:endParaRPr lang="zh-TW" altLang="en-US" dirty="0"/>
          </a:p>
        </p:txBody>
      </p:sp>
      <p:sp>
        <p:nvSpPr>
          <p:cNvPr id="12" name="手繪多邊形 5"/>
          <p:cNvSpPr>
            <a:spLocks/>
          </p:cNvSpPr>
          <p:nvPr/>
        </p:nvSpPr>
        <p:spPr bwMode="gray">
          <a:xfrm>
            <a:off x="816188" y="2478361"/>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zh-TW" altLang="en-US" dirty="0"/>
          </a:p>
        </p:txBody>
      </p:sp>
      <p:sp>
        <p:nvSpPr>
          <p:cNvPr id="13" name="圖片預留位置 12" descr="要新增影像的空白預留位置。按一下預留位置，然後選取您要新增的影像"/>
          <p:cNvSpPr>
            <a:spLocks noGrp="1"/>
          </p:cNvSpPr>
          <p:nvPr>
            <p:ph type="pic" sz="quarter" idx="16"/>
          </p:nvPr>
        </p:nvSpPr>
        <p:spPr>
          <a:xfrm>
            <a:off x="1013022" y="2631870"/>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zh-TW" altLang="en-US" smtClean="0"/>
              <a:t>按一下圖示以新增圖片</a:t>
            </a:r>
            <a:endParaRPr lang="zh-TW" altLang="en-US" dirty="0"/>
          </a:p>
        </p:txBody>
      </p:sp>
      <p:sp>
        <p:nvSpPr>
          <p:cNvPr id="14" name="手繪多邊形 5"/>
          <p:cNvSpPr>
            <a:spLocks/>
          </p:cNvSpPr>
          <p:nvPr/>
        </p:nvSpPr>
        <p:spPr bwMode="gray">
          <a:xfrm>
            <a:off x="816188" y="4571999"/>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zh-TW" altLang="en-US" dirty="0"/>
          </a:p>
        </p:txBody>
      </p:sp>
      <p:sp>
        <p:nvSpPr>
          <p:cNvPr id="15" name="圖片預留位置 14" descr="要新增影像的空白預留位置。按一下預留位置，然後選取您要新增的影像"/>
          <p:cNvSpPr>
            <a:spLocks noGrp="1"/>
          </p:cNvSpPr>
          <p:nvPr>
            <p:ph type="pic" sz="quarter" idx="17"/>
          </p:nvPr>
        </p:nvSpPr>
        <p:spPr>
          <a:xfrm>
            <a:off x="1013022" y="4725508"/>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zh-TW" altLang="en-US" smtClean="0"/>
              <a:t>按一下圖示以新增圖片</a:t>
            </a:r>
            <a:endParaRPr lang="zh-TW" altLang="en-US" dirty="0"/>
          </a:p>
        </p:txBody>
      </p:sp>
      <p:sp>
        <p:nvSpPr>
          <p:cNvPr id="20" name="手繪多邊形 5"/>
          <p:cNvSpPr>
            <a:spLocks/>
          </p:cNvSpPr>
          <p:nvPr/>
        </p:nvSpPr>
        <p:spPr bwMode="gray">
          <a:xfrm>
            <a:off x="4182533" y="3448511"/>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zh-TW" altLang="en-US" dirty="0"/>
          </a:p>
        </p:txBody>
      </p:sp>
      <p:sp>
        <p:nvSpPr>
          <p:cNvPr id="21" name="圖片預留位置 20" descr="要新增影像的空白預留位置。按一下預留位置，然後選取您要新增的影像"/>
          <p:cNvSpPr>
            <a:spLocks noGrp="1"/>
          </p:cNvSpPr>
          <p:nvPr>
            <p:ph type="pic" sz="quarter" idx="18"/>
          </p:nvPr>
        </p:nvSpPr>
        <p:spPr>
          <a:xfrm>
            <a:off x="4424435" y="3619782"/>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zh-TW" altLang="en-US" smtClean="0"/>
              <a:t>按一下圖示以新增圖片</a:t>
            </a:r>
            <a:endParaRPr lang="zh-TW" altLang="en-US" dirty="0"/>
          </a:p>
        </p:txBody>
      </p:sp>
    </p:spTree>
    <p:extLst>
      <p:ext uri="{BB962C8B-B14F-4D97-AF65-F5344CB8AC3E}">
        <p14:creationId xmlns:p14="http://schemas.microsoft.com/office/powerpoint/2010/main" val="864672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rtl="0"/>
            <a:r>
              <a:rPr lang="zh-TW" altLang="en-US" smtClean="0"/>
              <a:t>按一下以編輯母片標題樣式</a:t>
            </a:r>
            <a:endParaRPr lang="zh-TW" altLang="en-US" dirty="0"/>
          </a:p>
        </p:txBody>
      </p:sp>
      <p:sp>
        <p:nvSpPr>
          <p:cNvPr id="3" name="直排文字預留位置 2"/>
          <p:cNvSpPr>
            <a:spLocks noGrp="1"/>
          </p:cNvSpPr>
          <p:nvPr>
            <p:ph type="body" orient="vert" idx="1"/>
          </p:nvPr>
        </p:nvSpPr>
        <p:spPr/>
        <p:txBody>
          <a:bodyPr vert="eaVert" rtlCol="0"/>
          <a:lstStyle/>
          <a:p>
            <a:pPr lvl="0" rtl="0"/>
            <a:r>
              <a:rPr lang="zh-TW" altLang="en-US" smtClean="0"/>
              <a:t>按一下以編輯母片文字樣式</a:t>
            </a:r>
          </a:p>
          <a:p>
            <a:pPr lvl="1" rtl="0"/>
            <a:r>
              <a:rPr lang="zh-TW" altLang="en-US" smtClean="0"/>
              <a:t>第二層</a:t>
            </a:r>
          </a:p>
          <a:p>
            <a:pPr lvl="2" rtl="0"/>
            <a:r>
              <a:rPr lang="zh-TW" altLang="en-US" smtClean="0"/>
              <a:t>第三層</a:t>
            </a:r>
          </a:p>
          <a:p>
            <a:pPr lvl="3" rtl="0"/>
            <a:r>
              <a:rPr lang="zh-TW" altLang="en-US" smtClean="0"/>
              <a:t>第四層</a:t>
            </a:r>
          </a:p>
          <a:p>
            <a:pPr lvl="4" rtl="0"/>
            <a:r>
              <a:rPr lang="zh-TW" altLang="en-US" smtClean="0"/>
              <a:t>第五層</a:t>
            </a:r>
            <a:endParaRPr lang="zh-TW" altLang="en-US" dirty="0"/>
          </a:p>
        </p:txBody>
      </p:sp>
      <p:sp>
        <p:nvSpPr>
          <p:cNvPr id="5" name="頁尾預留位置 4"/>
          <p:cNvSpPr>
            <a:spLocks noGrp="1"/>
          </p:cNvSpPr>
          <p:nvPr>
            <p:ph type="ftr" sz="quarter" idx="11"/>
          </p:nvPr>
        </p:nvSpPr>
        <p:spPr/>
        <p:txBody>
          <a:bodyPr rtlCol="0"/>
          <a:lstStyle/>
          <a:p>
            <a:pPr rtl="0"/>
            <a:r>
              <a:rPr lang="zh-TW" altLang="en-US" dirty="0" smtClean="0"/>
              <a:t>新增頁尾</a:t>
            </a:r>
            <a:endParaRPr lang="zh-TW" altLang="en-US" dirty="0"/>
          </a:p>
        </p:txBody>
      </p:sp>
      <p:sp>
        <p:nvSpPr>
          <p:cNvPr id="4" name="日期預留位置 3"/>
          <p:cNvSpPr>
            <a:spLocks noGrp="1"/>
          </p:cNvSpPr>
          <p:nvPr>
            <p:ph type="dt" sz="half" idx="10"/>
          </p:nvPr>
        </p:nvSpPr>
        <p:spPr/>
        <p:txBody>
          <a:bodyPr rtlCol="0"/>
          <a:lstStyle>
            <a:lvl1pPr>
              <a:defRPr/>
            </a:lvl1pPr>
          </a:lstStyle>
          <a:p>
            <a:fld id="{91EDA580-7684-4325-91FA-84060BADCAFA}" type="datetime2">
              <a:rPr lang="zh-TW" altLang="en-US" smtClean="0"/>
              <a:pPr/>
              <a:t>2018年8月28日</a:t>
            </a:fld>
            <a:endParaRPr lang="zh-TW" altLang="en-US" dirty="0"/>
          </a:p>
        </p:txBody>
      </p:sp>
      <p:sp>
        <p:nvSpPr>
          <p:cNvPr id="6" name="投影片編號預留位置 5"/>
          <p:cNvSpPr>
            <a:spLocks noGrp="1"/>
          </p:cNvSpPr>
          <p:nvPr>
            <p:ph type="sldNum" sz="quarter" idx="12"/>
          </p:nvPr>
        </p:nvSpPr>
        <p:spPr/>
        <p:txBody>
          <a:bodyPr rtlCol="0"/>
          <a:lstStyle/>
          <a:p>
            <a:pPr rtl="0"/>
            <a:fld id="{289D71E3-7D81-4C24-B9D8-6B108755C64C}" type="slidenum">
              <a:rPr lang="en-US" altLang="zh-TW" smtClean="0"/>
              <a:pPr rtl="0"/>
              <a:t>‹#›</a:t>
            </a:fld>
            <a:endParaRPr lang="zh-TW" altLang="en-US" dirty="0"/>
          </a:p>
        </p:txBody>
      </p:sp>
    </p:spTree>
    <p:extLst>
      <p:ext uri="{BB962C8B-B14F-4D97-AF65-F5344CB8AC3E}">
        <p14:creationId xmlns:p14="http://schemas.microsoft.com/office/powerpoint/2010/main" val="1443261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839200" y="365125"/>
            <a:ext cx="1828799" cy="4940300"/>
          </a:xfrm>
        </p:spPr>
        <p:txBody>
          <a:bodyPr vert="eaVert" rtlCol="0"/>
          <a:lstStyle/>
          <a:p>
            <a:pPr rtl="0"/>
            <a:r>
              <a:rPr lang="zh-TW" altLang="en-US" smtClean="0"/>
              <a:t>按一下以編輯母片標題樣式</a:t>
            </a:r>
            <a:endParaRPr lang="zh-TW" altLang="en-US" dirty="0"/>
          </a:p>
        </p:txBody>
      </p:sp>
      <p:sp>
        <p:nvSpPr>
          <p:cNvPr id="3" name="直排文字預留位置 2"/>
          <p:cNvSpPr>
            <a:spLocks noGrp="1"/>
          </p:cNvSpPr>
          <p:nvPr>
            <p:ph type="body" orient="vert" idx="1"/>
          </p:nvPr>
        </p:nvSpPr>
        <p:spPr>
          <a:xfrm>
            <a:off x="1524000" y="365125"/>
            <a:ext cx="6858000" cy="4940300"/>
          </a:xfrm>
        </p:spPr>
        <p:txBody>
          <a:bodyPr vert="eaVert" rtlCol="0"/>
          <a:lstStyle/>
          <a:p>
            <a:pPr lvl="0" rtl="0"/>
            <a:r>
              <a:rPr lang="zh-TW" altLang="en-US" smtClean="0"/>
              <a:t>按一下以編輯母片文字樣式</a:t>
            </a:r>
          </a:p>
          <a:p>
            <a:pPr lvl="1" rtl="0"/>
            <a:r>
              <a:rPr lang="zh-TW" altLang="en-US" smtClean="0"/>
              <a:t>第二層</a:t>
            </a:r>
          </a:p>
          <a:p>
            <a:pPr lvl="2" rtl="0"/>
            <a:r>
              <a:rPr lang="zh-TW" altLang="en-US" smtClean="0"/>
              <a:t>第三層</a:t>
            </a:r>
          </a:p>
          <a:p>
            <a:pPr lvl="3" rtl="0"/>
            <a:r>
              <a:rPr lang="zh-TW" altLang="en-US" smtClean="0"/>
              <a:t>第四層</a:t>
            </a:r>
          </a:p>
          <a:p>
            <a:pPr lvl="4" rtl="0"/>
            <a:r>
              <a:rPr lang="zh-TW" altLang="en-US" smtClean="0"/>
              <a:t>第五層</a:t>
            </a:r>
            <a:endParaRPr lang="zh-TW" altLang="en-US" dirty="0"/>
          </a:p>
        </p:txBody>
      </p:sp>
      <p:sp>
        <p:nvSpPr>
          <p:cNvPr id="5" name="頁尾預留位置 4"/>
          <p:cNvSpPr>
            <a:spLocks noGrp="1"/>
          </p:cNvSpPr>
          <p:nvPr>
            <p:ph type="ftr" sz="quarter" idx="11"/>
          </p:nvPr>
        </p:nvSpPr>
        <p:spPr/>
        <p:txBody>
          <a:bodyPr rtlCol="0"/>
          <a:lstStyle/>
          <a:p>
            <a:pPr rtl="0"/>
            <a:r>
              <a:rPr lang="zh-TW" altLang="en-US" dirty="0" smtClean="0"/>
              <a:t>新增頁尾</a:t>
            </a:r>
            <a:endParaRPr lang="zh-TW" altLang="en-US" dirty="0"/>
          </a:p>
        </p:txBody>
      </p:sp>
      <p:sp>
        <p:nvSpPr>
          <p:cNvPr id="4" name="日期預留位置 3"/>
          <p:cNvSpPr>
            <a:spLocks noGrp="1"/>
          </p:cNvSpPr>
          <p:nvPr>
            <p:ph type="dt" sz="half" idx="10"/>
          </p:nvPr>
        </p:nvSpPr>
        <p:spPr/>
        <p:txBody>
          <a:bodyPr rtlCol="0"/>
          <a:lstStyle>
            <a:lvl1pPr>
              <a:defRPr/>
            </a:lvl1pPr>
          </a:lstStyle>
          <a:p>
            <a:fld id="{61F4434E-16C8-4491-BCB9-51326E89E6D7}" type="datetime2">
              <a:rPr lang="zh-TW" altLang="en-US" smtClean="0"/>
              <a:pPr/>
              <a:t>2018年8月28日</a:t>
            </a:fld>
            <a:endParaRPr lang="zh-TW" altLang="en-US" dirty="0"/>
          </a:p>
        </p:txBody>
      </p:sp>
      <p:sp>
        <p:nvSpPr>
          <p:cNvPr id="6" name="投影片編號預留位置 5"/>
          <p:cNvSpPr>
            <a:spLocks noGrp="1"/>
          </p:cNvSpPr>
          <p:nvPr>
            <p:ph type="sldNum" sz="quarter" idx="12"/>
          </p:nvPr>
        </p:nvSpPr>
        <p:spPr/>
        <p:txBody>
          <a:bodyPr rtlCol="0"/>
          <a:lstStyle/>
          <a:p>
            <a:pPr rtl="0"/>
            <a:fld id="{289D71E3-7D81-4C24-B9D8-6B108755C64C}" type="slidenum">
              <a:rPr lang="en-US" altLang="zh-TW" smtClean="0"/>
              <a:pPr rtl="0"/>
              <a:t>‹#›</a:t>
            </a:fld>
            <a:endParaRPr lang="zh-TW" altLang="en-US" dirty="0"/>
          </a:p>
        </p:txBody>
      </p:sp>
    </p:spTree>
    <p:extLst>
      <p:ext uri="{BB962C8B-B14F-4D97-AF65-F5344CB8AC3E}">
        <p14:creationId xmlns:p14="http://schemas.microsoft.com/office/powerpoint/2010/main" val="392624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rtl="0"/>
            <a:r>
              <a:rPr lang="zh-TW" altLang="en-US" noProof="0" smtClean="0"/>
              <a:t>按一下以編輯母片標題樣式</a:t>
            </a:r>
            <a:endParaRPr lang="zh-TW" altLang="en-US" noProof="0" dirty="0"/>
          </a:p>
        </p:txBody>
      </p:sp>
      <p:sp>
        <p:nvSpPr>
          <p:cNvPr id="3" name="內容預留位置 2"/>
          <p:cNvSpPr>
            <a:spLocks noGrp="1"/>
          </p:cNvSpPr>
          <p:nvPr>
            <p:ph idx="1"/>
          </p:nvPr>
        </p:nvSpPr>
        <p:spPr/>
        <p:txBody>
          <a:bodyPr rtlCol="0"/>
          <a:lstStyle/>
          <a:p>
            <a:pPr lvl="0" rtl="0"/>
            <a:r>
              <a:rPr lang="zh-TW" altLang="en-US" noProof="0" smtClean="0"/>
              <a:t>按一下以編輯母片文字樣式</a:t>
            </a:r>
          </a:p>
          <a:p>
            <a:pPr lvl="1" rtl="0"/>
            <a:r>
              <a:rPr lang="zh-TW" altLang="en-US" noProof="0" smtClean="0"/>
              <a:t>第二層</a:t>
            </a:r>
          </a:p>
          <a:p>
            <a:pPr lvl="2" rtl="0"/>
            <a:r>
              <a:rPr lang="zh-TW" altLang="en-US" noProof="0" smtClean="0"/>
              <a:t>第三層</a:t>
            </a:r>
          </a:p>
          <a:p>
            <a:pPr lvl="3" rtl="0"/>
            <a:r>
              <a:rPr lang="zh-TW" altLang="en-US" noProof="0" smtClean="0"/>
              <a:t>第四層</a:t>
            </a:r>
          </a:p>
          <a:p>
            <a:pPr lvl="4" rtl="0"/>
            <a:r>
              <a:rPr lang="zh-TW" altLang="en-US" noProof="0" smtClean="0"/>
              <a:t>第五層</a:t>
            </a:r>
            <a:endParaRPr lang="zh-TW" altLang="en-US" noProof="0" dirty="0"/>
          </a:p>
        </p:txBody>
      </p:sp>
      <p:sp>
        <p:nvSpPr>
          <p:cNvPr id="5" name="頁尾預留位置 4"/>
          <p:cNvSpPr>
            <a:spLocks noGrp="1"/>
          </p:cNvSpPr>
          <p:nvPr>
            <p:ph type="ftr" sz="quarter" idx="11"/>
          </p:nvPr>
        </p:nvSpPr>
        <p:spPr/>
        <p:txBody>
          <a:bodyPr rtlCol="0"/>
          <a:lstStyle/>
          <a:p>
            <a:pPr rtl="0"/>
            <a:r>
              <a:rPr lang="zh-TW" altLang="en-US" noProof="0" dirty="0" smtClean="0"/>
              <a:t>新增頁尾</a:t>
            </a:r>
            <a:endParaRPr lang="zh-TW" altLang="en-US" noProof="0" dirty="0"/>
          </a:p>
        </p:txBody>
      </p:sp>
      <p:sp>
        <p:nvSpPr>
          <p:cNvPr id="4" name="日期預留位置 3"/>
          <p:cNvSpPr>
            <a:spLocks noGrp="1"/>
          </p:cNvSpPr>
          <p:nvPr>
            <p:ph type="dt" sz="half" idx="10"/>
          </p:nvPr>
        </p:nvSpPr>
        <p:spPr/>
        <p:txBody>
          <a:bodyPr rtlCol="0"/>
          <a:lstStyle>
            <a:lvl1pPr>
              <a:defRPr/>
            </a:lvl1pPr>
          </a:lstStyle>
          <a:p>
            <a:fld id="{F32A3791-20D3-465F-9D37-A24388DA7900}" type="datetime2">
              <a:rPr lang="zh-TW" altLang="en-US" smtClean="0"/>
              <a:pPr/>
              <a:t>2018年8月28日</a:t>
            </a:fld>
            <a:endParaRPr lang="zh-TW" altLang="en-US" dirty="0"/>
          </a:p>
        </p:txBody>
      </p:sp>
      <p:sp>
        <p:nvSpPr>
          <p:cNvPr id="6" name="投影片編號預留位置 5"/>
          <p:cNvSpPr>
            <a:spLocks noGrp="1"/>
          </p:cNvSpPr>
          <p:nvPr>
            <p:ph type="sldNum" sz="quarter" idx="12"/>
          </p:nvPr>
        </p:nvSpPr>
        <p:spPr/>
        <p:txBody>
          <a:bodyPr rtlCol="0"/>
          <a:lstStyle/>
          <a:p>
            <a:pPr rtl="0"/>
            <a:fld id="{289D71E3-7D81-4C24-B9D8-6B108755C64C}" type="slidenum">
              <a:rPr lang="en-US" altLang="zh-TW" noProof="0" smtClean="0"/>
              <a:pPr rtl="0"/>
              <a:t>‹#›</a:t>
            </a:fld>
            <a:endParaRPr lang="zh-TW" altLang="en-US" noProof="0" dirty="0"/>
          </a:p>
        </p:txBody>
      </p:sp>
    </p:spTree>
    <p:extLst>
      <p:ext uri="{BB962C8B-B14F-4D97-AF65-F5344CB8AC3E}">
        <p14:creationId xmlns:p14="http://schemas.microsoft.com/office/powerpoint/2010/main" val="1035739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pic>
        <p:nvPicPr>
          <p:cNvPr id="7" name="圖片 6"/>
          <p:cNvPicPr>
            <a:picLocks noChangeAspect="1"/>
          </p:cNvPicPr>
          <p:nvPr/>
        </p:nvPicPr>
        <p:blipFill rotWithShape="1">
          <a:blip r:embed="rId2" cstate="print">
            <a:extLst>
              <a:ext uri="{28A0092B-C50C-407E-A947-70E740481C1C}">
                <a14:useLocalDpi xmlns:a14="http://schemas.microsoft.com/office/drawing/2010/main" val="0"/>
              </a:ext>
            </a:extLst>
          </a:blip>
          <a:srcRect l="434" t="422"/>
          <a:stretch/>
        </p:blipFill>
        <p:spPr>
          <a:xfrm>
            <a:off x="0" y="0"/>
            <a:ext cx="12188952" cy="6857176"/>
          </a:xfrm>
          <a:prstGeom prst="rect">
            <a:avLst/>
          </a:prstGeom>
        </p:spPr>
      </p:pic>
      <p:sp>
        <p:nvSpPr>
          <p:cNvPr id="2" name="標題 1"/>
          <p:cNvSpPr>
            <a:spLocks noGrp="1"/>
          </p:cNvSpPr>
          <p:nvPr>
            <p:ph type="title"/>
          </p:nvPr>
        </p:nvSpPr>
        <p:spPr>
          <a:xfrm>
            <a:off x="3352800" y="533400"/>
            <a:ext cx="7315200" cy="1828800"/>
          </a:xfrm>
        </p:spPr>
        <p:txBody>
          <a:bodyPr rtlCol="0" anchor="b">
            <a:normAutofit/>
          </a:bodyPr>
          <a:lstStyle>
            <a:lvl1pPr>
              <a:defRPr sz="4400">
                <a:latin typeface="細明體" panose="02020509000000000000" pitchFamily="49" charset="-120"/>
                <a:ea typeface="細明體" panose="02020509000000000000" pitchFamily="49" charset="-120"/>
              </a:defRPr>
            </a:lvl1pPr>
          </a:lstStyle>
          <a:p>
            <a:pPr rtl="0"/>
            <a:r>
              <a:rPr lang="zh-TW" altLang="en-US" smtClean="0"/>
              <a:t>按一下以編輯母片標題樣式</a:t>
            </a:r>
            <a:endParaRPr lang="zh-TW" altLang="en-US" dirty="0"/>
          </a:p>
        </p:txBody>
      </p:sp>
      <p:sp>
        <p:nvSpPr>
          <p:cNvPr id="3" name="文字預留位置 2"/>
          <p:cNvSpPr>
            <a:spLocks noGrp="1"/>
          </p:cNvSpPr>
          <p:nvPr>
            <p:ph type="body" idx="1"/>
          </p:nvPr>
        </p:nvSpPr>
        <p:spPr>
          <a:xfrm>
            <a:off x="3352800" y="2438400"/>
            <a:ext cx="5486400" cy="914400"/>
          </a:xfrm>
        </p:spPr>
        <p:txBody>
          <a:bodyPr rtlCol="0">
            <a:normAutofit/>
          </a:bodyPr>
          <a:lstStyle>
            <a:lvl1pPr marL="0" indent="0">
              <a:spcBef>
                <a:spcPts val="1200"/>
              </a:spcBef>
              <a:buNone/>
              <a:defRPr sz="2400">
                <a:solidFill>
                  <a:schemeClr val="tx1"/>
                </a:solidFill>
                <a:latin typeface="細明體" panose="02020509000000000000" pitchFamily="49" charset="-120"/>
                <a:ea typeface="細明體" panose="02020509000000000000" pitchFamily="49" charset="-12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zh-TW" altLang="en-US" smtClean="0"/>
              <a:t>按一下以編輯母片文字樣式</a:t>
            </a:r>
          </a:p>
        </p:txBody>
      </p:sp>
    </p:spTree>
    <p:extLst>
      <p:ext uri="{BB962C8B-B14F-4D97-AF65-F5344CB8AC3E}">
        <p14:creationId xmlns:p14="http://schemas.microsoft.com/office/powerpoint/2010/main" val="227950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內容">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rtl="0"/>
            <a:r>
              <a:rPr lang="zh-TW" altLang="en-US" noProof="0" smtClean="0"/>
              <a:t>按一下以編輯母片標題樣式</a:t>
            </a:r>
            <a:endParaRPr lang="zh-TW" altLang="en-US" noProof="0" dirty="0"/>
          </a:p>
        </p:txBody>
      </p:sp>
      <p:sp>
        <p:nvSpPr>
          <p:cNvPr id="3" name="內容預留位置 2"/>
          <p:cNvSpPr>
            <a:spLocks noGrp="1"/>
          </p:cNvSpPr>
          <p:nvPr>
            <p:ph sz="half" idx="1"/>
          </p:nvPr>
        </p:nvSpPr>
        <p:spPr>
          <a:xfrm>
            <a:off x="1524000" y="1825625"/>
            <a:ext cx="4389120" cy="3474720"/>
          </a:xfrm>
        </p:spPr>
        <p:txBody>
          <a:bodyPr rtlCol="0"/>
          <a:lstStyle/>
          <a:p>
            <a:pPr lvl="0" rtl="0"/>
            <a:r>
              <a:rPr lang="zh-TW" altLang="en-US" noProof="0" smtClean="0"/>
              <a:t>按一下以編輯母片文字樣式</a:t>
            </a:r>
          </a:p>
          <a:p>
            <a:pPr lvl="1" rtl="0"/>
            <a:r>
              <a:rPr lang="zh-TW" altLang="en-US" noProof="0" smtClean="0"/>
              <a:t>第二層</a:t>
            </a:r>
          </a:p>
          <a:p>
            <a:pPr lvl="2" rtl="0"/>
            <a:r>
              <a:rPr lang="zh-TW" altLang="en-US" noProof="0" smtClean="0"/>
              <a:t>第三層</a:t>
            </a:r>
          </a:p>
          <a:p>
            <a:pPr lvl="3" rtl="0"/>
            <a:r>
              <a:rPr lang="zh-TW" altLang="en-US" noProof="0" smtClean="0"/>
              <a:t>第四層</a:t>
            </a:r>
          </a:p>
          <a:p>
            <a:pPr lvl="4" rtl="0"/>
            <a:r>
              <a:rPr lang="zh-TW" altLang="en-US" noProof="0" smtClean="0"/>
              <a:t>第五層</a:t>
            </a:r>
            <a:endParaRPr lang="zh-TW" altLang="en-US" noProof="0" dirty="0"/>
          </a:p>
        </p:txBody>
      </p:sp>
      <p:sp>
        <p:nvSpPr>
          <p:cNvPr id="4" name="內容預留位置 3"/>
          <p:cNvSpPr>
            <a:spLocks noGrp="1"/>
          </p:cNvSpPr>
          <p:nvPr>
            <p:ph sz="half" idx="2"/>
          </p:nvPr>
        </p:nvSpPr>
        <p:spPr>
          <a:xfrm>
            <a:off x="6278880" y="1825625"/>
            <a:ext cx="4389120" cy="3474720"/>
          </a:xfrm>
        </p:spPr>
        <p:txBody>
          <a:bodyPr rtlCol="0"/>
          <a:lstStyle/>
          <a:p>
            <a:pPr lvl="0" rtl="0"/>
            <a:r>
              <a:rPr lang="zh-TW" altLang="en-US" noProof="0" smtClean="0"/>
              <a:t>按一下以編輯母片文字樣式</a:t>
            </a:r>
          </a:p>
          <a:p>
            <a:pPr lvl="1" rtl="0"/>
            <a:r>
              <a:rPr lang="zh-TW" altLang="en-US" noProof="0" smtClean="0"/>
              <a:t>第二層</a:t>
            </a:r>
          </a:p>
          <a:p>
            <a:pPr lvl="2" rtl="0"/>
            <a:r>
              <a:rPr lang="zh-TW" altLang="en-US" noProof="0" smtClean="0"/>
              <a:t>第三層</a:t>
            </a:r>
          </a:p>
          <a:p>
            <a:pPr lvl="3" rtl="0"/>
            <a:r>
              <a:rPr lang="zh-TW" altLang="en-US" noProof="0" smtClean="0"/>
              <a:t>第四層</a:t>
            </a:r>
          </a:p>
          <a:p>
            <a:pPr lvl="4" rtl="0"/>
            <a:r>
              <a:rPr lang="zh-TW" altLang="en-US" noProof="0" smtClean="0"/>
              <a:t>第五層</a:t>
            </a:r>
            <a:endParaRPr lang="zh-TW" altLang="en-US" noProof="0" dirty="0"/>
          </a:p>
        </p:txBody>
      </p:sp>
      <p:sp>
        <p:nvSpPr>
          <p:cNvPr id="6" name="頁尾預留位置 5"/>
          <p:cNvSpPr>
            <a:spLocks noGrp="1"/>
          </p:cNvSpPr>
          <p:nvPr>
            <p:ph type="ftr" sz="quarter" idx="11"/>
          </p:nvPr>
        </p:nvSpPr>
        <p:spPr/>
        <p:txBody>
          <a:bodyPr rtlCol="0"/>
          <a:lstStyle/>
          <a:p>
            <a:pPr rtl="0"/>
            <a:r>
              <a:rPr lang="zh-TW" altLang="en-US" noProof="0" dirty="0" smtClean="0"/>
              <a:t>新增頁尾</a:t>
            </a:r>
            <a:endParaRPr lang="zh-TW" altLang="en-US" noProof="0" dirty="0"/>
          </a:p>
        </p:txBody>
      </p:sp>
      <p:sp>
        <p:nvSpPr>
          <p:cNvPr id="5" name="日期預留位置 4"/>
          <p:cNvSpPr>
            <a:spLocks noGrp="1"/>
          </p:cNvSpPr>
          <p:nvPr>
            <p:ph type="dt" sz="half" idx="10"/>
          </p:nvPr>
        </p:nvSpPr>
        <p:spPr/>
        <p:txBody>
          <a:bodyPr rtlCol="0"/>
          <a:lstStyle>
            <a:lvl1pPr>
              <a:defRPr/>
            </a:lvl1pPr>
          </a:lstStyle>
          <a:p>
            <a:fld id="{4647C788-9A9B-4D5B-A672-1557A016884B}" type="datetime2">
              <a:rPr lang="zh-TW" altLang="en-US" smtClean="0"/>
              <a:pPr/>
              <a:t>2018年8月28日</a:t>
            </a:fld>
            <a:endParaRPr lang="zh-TW" altLang="en-US" dirty="0"/>
          </a:p>
        </p:txBody>
      </p:sp>
      <p:sp>
        <p:nvSpPr>
          <p:cNvPr id="7" name="投影片編號預留位置 6"/>
          <p:cNvSpPr>
            <a:spLocks noGrp="1"/>
          </p:cNvSpPr>
          <p:nvPr>
            <p:ph type="sldNum" sz="quarter" idx="12"/>
          </p:nvPr>
        </p:nvSpPr>
        <p:spPr/>
        <p:txBody>
          <a:bodyPr rtlCol="0"/>
          <a:lstStyle/>
          <a:p>
            <a:pPr rtl="0"/>
            <a:fld id="{289D71E3-7D81-4C24-B9D8-6B108755C64C}" type="slidenum">
              <a:rPr lang="en-US" altLang="zh-TW" noProof="0" smtClean="0"/>
              <a:pPr rtl="0"/>
              <a:t>‹#›</a:t>
            </a:fld>
            <a:endParaRPr lang="zh-TW" altLang="en-US" noProof="0" dirty="0"/>
          </a:p>
        </p:txBody>
      </p:sp>
    </p:spTree>
    <p:extLst>
      <p:ext uri="{BB962C8B-B14F-4D97-AF65-F5344CB8AC3E}">
        <p14:creationId xmlns:p14="http://schemas.microsoft.com/office/powerpoint/2010/main" val="162530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lvl1pPr>
              <a:defRPr>
                <a:latin typeface="細明體" panose="02020509000000000000" pitchFamily="49" charset="-120"/>
                <a:ea typeface="細明體" panose="02020509000000000000" pitchFamily="49" charset="-120"/>
              </a:defRPr>
            </a:lvl1pPr>
          </a:lstStyle>
          <a:p>
            <a:pPr rtl="0"/>
            <a:r>
              <a:rPr lang="zh-TW" altLang="en-US" smtClean="0"/>
              <a:t>按一下以編輯母片標題樣式</a:t>
            </a:r>
            <a:endParaRPr lang="zh-TW" altLang="en-US" dirty="0"/>
          </a:p>
        </p:txBody>
      </p:sp>
      <p:sp>
        <p:nvSpPr>
          <p:cNvPr id="3" name="文字預留位置 2"/>
          <p:cNvSpPr>
            <a:spLocks noGrp="1"/>
          </p:cNvSpPr>
          <p:nvPr>
            <p:ph type="body" idx="1"/>
          </p:nvPr>
        </p:nvSpPr>
        <p:spPr>
          <a:xfrm>
            <a:off x="1524000" y="1828799"/>
            <a:ext cx="4389120" cy="795867"/>
          </a:xfrm>
        </p:spPr>
        <p:txBody>
          <a:bodyPr rtlCol="0" anchor="ctr">
            <a:normAutofit/>
          </a:bodyPr>
          <a:lstStyle>
            <a:lvl1pPr marL="0" indent="0">
              <a:spcBef>
                <a:spcPts val="0"/>
              </a:spcBef>
              <a:buNone/>
              <a:defRPr sz="2400" b="0">
                <a:solidFill>
                  <a:schemeClr val="accent4">
                    <a:lumMod val="75000"/>
                  </a:schemeClr>
                </a:solidFill>
                <a:latin typeface="細明體" panose="02020509000000000000" pitchFamily="49" charset="-120"/>
                <a:ea typeface="細明體" panose="02020509000000000000" pitchFamily="49" charset="-12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TW" altLang="en-US" smtClean="0"/>
              <a:t>按一下以編輯母片文字樣式</a:t>
            </a:r>
          </a:p>
        </p:txBody>
      </p:sp>
      <p:sp>
        <p:nvSpPr>
          <p:cNvPr id="4" name="內容預留位置 3"/>
          <p:cNvSpPr>
            <a:spLocks noGrp="1"/>
          </p:cNvSpPr>
          <p:nvPr>
            <p:ph sz="half" idx="2"/>
          </p:nvPr>
        </p:nvSpPr>
        <p:spPr>
          <a:xfrm>
            <a:off x="1524000" y="2624666"/>
            <a:ext cx="4389120" cy="2675467"/>
          </a:xfrm>
        </p:spPr>
        <p:txBody>
          <a:bodyPr rtlCol="0"/>
          <a:lstStyle/>
          <a:p>
            <a:pPr lvl="0" rtl="0"/>
            <a:r>
              <a:rPr lang="zh-TW" altLang="en-US" smtClean="0"/>
              <a:t>按一下以編輯母片文字樣式</a:t>
            </a:r>
          </a:p>
          <a:p>
            <a:pPr lvl="1" rtl="0"/>
            <a:r>
              <a:rPr lang="zh-TW" altLang="en-US" smtClean="0"/>
              <a:t>第二層</a:t>
            </a:r>
          </a:p>
          <a:p>
            <a:pPr lvl="2" rtl="0"/>
            <a:r>
              <a:rPr lang="zh-TW" altLang="en-US" smtClean="0"/>
              <a:t>第三層</a:t>
            </a:r>
          </a:p>
          <a:p>
            <a:pPr lvl="3" rtl="0"/>
            <a:r>
              <a:rPr lang="zh-TW" altLang="en-US" smtClean="0"/>
              <a:t>第四層</a:t>
            </a:r>
          </a:p>
          <a:p>
            <a:pPr lvl="4" rtl="0"/>
            <a:r>
              <a:rPr lang="zh-TW" altLang="en-US" smtClean="0"/>
              <a:t>第五層</a:t>
            </a:r>
            <a:endParaRPr lang="zh-TW" altLang="en-US" dirty="0"/>
          </a:p>
        </p:txBody>
      </p:sp>
      <p:sp>
        <p:nvSpPr>
          <p:cNvPr id="5" name="文字預留位置 4"/>
          <p:cNvSpPr>
            <a:spLocks noGrp="1"/>
          </p:cNvSpPr>
          <p:nvPr>
            <p:ph type="body" sz="quarter" idx="3"/>
          </p:nvPr>
        </p:nvSpPr>
        <p:spPr>
          <a:xfrm>
            <a:off x="6278880" y="1828799"/>
            <a:ext cx="4389120" cy="795867"/>
          </a:xfrm>
        </p:spPr>
        <p:txBody>
          <a:bodyPr rtlCol="0" anchor="ctr">
            <a:normAutofit/>
          </a:bodyPr>
          <a:lstStyle>
            <a:lvl1pPr marL="0" indent="0">
              <a:spcBef>
                <a:spcPts val="0"/>
              </a:spcBef>
              <a:buNone/>
              <a:defRPr sz="2400" b="0">
                <a:solidFill>
                  <a:schemeClr val="accent4">
                    <a:lumMod val="75000"/>
                  </a:schemeClr>
                </a:solidFill>
                <a:latin typeface="細明體" panose="02020509000000000000" pitchFamily="49" charset="-120"/>
                <a:ea typeface="細明體" panose="02020509000000000000" pitchFamily="49" charset="-12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TW" altLang="en-US" smtClean="0"/>
              <a:t>按一下以編輯母片文字樣式</a:t>
            </a:r>
          </a:p>
        </p:txBody>
      </p:sp>
      <p:sp>
        <p:nvSpPr>
          <p:cNvPr id="6" name="內容預留位置 5"/>
          <p:cNvSpPr>
            <a:spLocks noGrp="1"/>
          </p:cNvSpPr>
          <p:nvPr>
            <p:ph sz="quarter" idx="4"/>
          </p:nvPr>
        </p:nvSpPr>
        <p:spPr>
          <a:xfrm>
            <a:off x="6278880" y="2624666"/>
            <a:ext cx="4389120" cy="2675467"/>
          </a:xfrm>
        </p:spPr>
        <p:txBody>
          <a:bodyPr rtlCol="0"/>
          <a:lstStyle/>
          <a:p>
            <a:pPr lvl="0" rtl="0"/>
            <a:r>
              <a:rPr lang="zh-TW" altLang="en-US" smtClean="0"/>
              <a:t>按一下以編輯母片文字樣式</a:t>
            </a:r>
          </a:p>
          <a:p>
            <a:pPr lvl="1" rtl="0"/>
            <a:r>
              <a:rPr lang="zh-TW" altLang="en-US" smtClean="0"/>
              <a:t>第二層</a:t>
            </a:r>
          </a:p>
          <a:p>
            <a:pPr lvl="2" rtl="0"/>
            <a:r>
              <a:rPr lang="zh-TW" altLang="en-US" smtClean="0"/>
              <a:t>第三層</a:t>
            </a:r>
          </a:p>
          <a:p>
            <a:pPr lvl="3" rtl="0"/>
            <a:r>
              <a:rPr lang="zh-TW" altLang="en-US" smtClean="0"/>
              <a:t>第四層</a:t>
            </a:r>
          </a:p>
          <a:p>
            <a:pPr lvl="4" rtl="0"/>
            <a:r>
              <a:rPr lang="zh-TW" altLang="en-US" smtClean="0"/>
              <a:t>第五層</a:t>
            </a:r>
            <a:endParaRPr lang="zh-TW" altLang="en-US" dirty="0"/>
          </a:p>
        </p:txBody>
      </p:sp>
      <p:sp>
        <p:nvSpPr>
          <p:cNvPr id="8" name="頁尾預留位置 7"/>
          <p:cNvSpPr>
            <a:spLocks noGrp="1"/>
          </p:cNvSpPr>
          <p:nvPr>
            <p:ph type="ftr" sz="quarter" idx="11"/>
          </p:nvPr>
        </p:nvSpPr>
        <p:spPr/>
        <p:txBody>
          <a:bodyPr rtlCol="0"/>
          <a:lstStyle/>
          <a:p>
            <a:pPr rtl="0"/>
            <a:r>
              <a:rPr lang="zh-TW" altLang="en-US" dirty="0" smtClean="0"/>
              <a:t>新增頁尾</a:t>
            </a:r>
            <a:endParaRPr lang="zh-TW" altLang="en-US" dirty="0"/>
          </a:p>
        </p:txBody>
      </p:sp>
      <p:sp>
        <p:nvSpPr>
          <p:cNvPr id="7" name="日期預留位置 6"/>
          <p:cNvSpPr>
            <a:spLocks noGrp="1"/>
          </p:cNvSpPr>
          <p:nvPr>
            <p:ph type="dt" sz="half" idx="10"/>
          </p:nvPr>
        </p:nvSpPr>
        <p:spPr/>
        <p:txBody>
          <a:bodyPr rtlCol="0"/>
          <a:lstStyle>
            <a:lvl1pPr>
              <a:defRPr/>
            </a:lvl1pPr>
          </a:lstStyle>
          <a:p>
            <a:fld id="{4AB2F671-CB56-482C-A874-6DD0D30B0AD9}" type="datetime2">
              <a:rPr lang="zh-TW" altLang="en-US" smtClean="0"/>
              <a:pPr/>
              <a:t>2018年8月28日</a:t>
            </a:fld>
            <a:endParaRPr lang="zh-TW" altLang="en-US" dirty="0"/>
          </a:p>
        </p:txBody>
      </p:sp>
      <p:sp>
        <p:nvSpPr>
          <p:cNvPr id="9" name="投影片編號預留位置 8"/>
          <p:cNvSpPr>
            <a:spLocks noGrp="1"/>
          </p:cNvSpPr>
          <p:nvPr>
            <p:ph type="sldNum" sz="quarter" idx="12"/>
          </p:nvPr>
        </p:nvSpPr>
        <p:spPr/>
        <p:txBody>
          <a:bodyPr rtlCol="0"/>
          <a:lstStyle/>
          <a:p>
            <a:pPr rtl="0"/>
            <a:fld id="{289D71E3-7D81-4C24-B9D8-6B108755C64C}" type="slidenum">
              <a:rPr lang="en-US" altLang="zh-TW" smtClean="0"/>
              <a:pPr rtl="0"/>
              <a:t>‹#›</a:t>
            </a:fld>
            <a:endParaRPr lang="zh-TW" altLang="en-US" dirty="0"/>
          </a:p>
        </p:txBody>
      </p:sp>
    </p:spTree>
    <p:extLst>
      <p:ext uri="{BB962C8B-B14F-4D97-AF65-F5344CB8AC3E}">
        <p14:creationId xmlns:p14="http://schemas.microsoft.com/office/powerpoint/2010/main" val="290008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rtl="0"/>
            <a:r>
              <a:rPr lang="zh-TW" altLang="en-US" smtClean="0"/>
              <a:t>按一下以編輯母片標題樣式</a:t>
            </a:r>
            <a:endParaRPr lang="zh-TW" altLang="en-US" dirty="0"/>
          </a:p>
        </p:txBody>
      </p:sp>
      <p:sp>
        <p:nvSpPr>
          <p:cNvPr id="4" name="頁尾預留位置 3"/>
          <p:cNvSpPr>
            <a:spLocks noGrp="1"/>
          </p:cNvSpPr>
          <p:nvPr>
            <p:ph type="ftr" sz="quarter" idx="11"/>
          </p:nvPr>
        </p:nvSpPr>
        <p:spPr/>
        <p:txBody>
          <a:bodyPr rtlCol="0"/>
          <a:lstStyle/>
          <a:p>
            <a:pPr rtl="0"/>
            <a:r>
              <a:rPr lang="zh-TW" altLang="en-US" dirty="0" smtClean="0"/>
              <a:t>新增頁尾</a:t>
            </a:r>
            <a:endParaRPr lang="zh-TW" altLang="en-US" dirty="0"/>
          </a:p>
        </p:txBody>
      </p:sp>
      <p:sp>
        <p:nvSpPr>
          <p:cNvPr id="3" name="日期預留位置 2"/>
          <p:cNvSpPr>
            <a:spLocks noGrp="1"/>
          </p:cNvSpPr>
          <p:nvPr>
            <p:ph type="dt" sz="half" idx="10"/>
          </p:nvPr>
        </p:nvSpPr>
        <p:spPr/>
        <p:txBody>
          <a:bodyPr rtlCol="0"/>
          <a:lstStyle>
            <a:lvl1pPr>
              <a:defRPr/>
            </a:lvl1pPr>
          </a:lstStyle>
          <a:p>
            <a:fld id="{A7615FAB-A8F2-4CD7-9B7C-B3A6E3F400B6}" type="datetime2">
              <a:rPr lang="zh-TW" altLang="en-US" smtClean="0"/>
              <a:pPr/>
              <a:t>2018年8月28日</a:t>
            </a:fld>
            <a:endParaRPr lang="zh-TW" altLang="en-US" dirty="0"/>
          </a:p>
        </p:txBody>
      </p:sp>
      <p:sp>
        <p:nvSpPr>
          <p:cNvPr id="5" name="投影片編號預留位置 4"/>
          <p:cNvSpPr>
            <a:spLocks noGrp="1"/>
          </p:cNvSpPr>
          <p:nvPr>
            <p:ph type="sldNum" sz="quarter" idx="12"/>
          </p:nvPr>
        </p:nvSpPr>
        <p:spPr/>
        <p:txBody>
          <a:bodyPr rtlCol="0"/>
          <a:lstStyle/>
          <a:p>
            <a:pPr rtl="0"/>
            <a:fld id="{289D71E3-7D81-4C24-B9D8-6B108755C64C}" type="slidenum">
              <a:rPr lang="en-US" altLang="zh-TW" smtClean="0"/>
              <a:pPr rtl="0"/>
              <a:t>‹#›</a:t>
            </a:fld>
            <a:endParaRPr lang="zh-TW" altLang="en-US" dirty="0"/>
          </a:p>
        </p:txBody>
      </p:sp>
    </p:spTree>
    <p:extLst>
      <p:ext uri="{BB962C8B-B14F-4D97-AF65-F5344CB8AC3E}">
        <p14:creationId xmlns:p14="http://schemas.microsoft.com/office/powerpoint/2010/main" val="645025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頁尾預留位置 2"/>
          <p:cNvSpPr>
            <a:spLocks noGrp="1"/>
          </p:cNvSpPr>
          <p:nvPr>
            <p:ph type="ftr" sz="quarter" idx="11"/>
          </p:nvPr>
        </p:nvSpPr>
        <p:spPr/>
        <p:txBody>
          <a:bodyPr rtlCol="0"/>
          <a:lstStyle/>
          <a:p>
            <a:pPr rtl="0"/>
            <a:r>
              <a:rPr lang="zh-TW" altLang="en-US" dirty="0" smtClean="0"/>
              <a:t>新增頁尾</a:t>
            </a:r>
            <a:endParaRPr lang="zh-TW" altLang="en-US" dirty="0"/>
          </a:p>
        </p:txBody>
      </p:sp>
      <p:sp>
        <p:nvSpPr>
          <p:cNvPr id="2" name="日期預留位置 1"/>
          <p:cNvSpPr>
            <a:spLocks noGrp="1"/>
          </p:cNvSpPr>
          <p:nvPr>
            <p:ph type="dt" sz="half" idx="10"/>
          </p:nvPr>
        </p:nvSpPr>
        <p:spPr/>
        <p:txBody>
          <a:bodyPr rtlCol="0"/>
          <a:lstStyle>
            <a:lvl1pPr>
              <a:defRPr/>
            </a:lvl1pPr>
          </a:lstStyle>
          <a:p>
            <a:fld id="{2D49FEC1-D4F1-4EFD-9D6B-F727A22DB7DC}" type="datetime2">
              <a:rPr lang="zh-TW" altLang="en-US" smtClean="0"/>
              <a:pPr/>
              <a:t>2018年8月28日</a:t>
            </a:fld>
            <a:endParaRPr lang="zh-TW" altLang="en-US" dirty="0"/>
          </a:p>
        </p:txBody>
      </p:sp>
      <p:sp>
        <p:nvSpPr>
          <p:cNvPr id="4" name="投影片編號預留位置 3"/>
          <p:cNvSpPr>
            <a:spLocks noGrp="1"/>
          </p:cNvSpPr>
          <p:nvPr>
            <p:ph type="sldNum" sz="quarter" idx="12"/>
          </p:nvPr>
        </p:nvSpPr>
        <p:spPr/>
        <p:txBody>
          <a:bodyPr rtlCol="0"/>
          <a:lstStyle/>
          <a:p>
            <a:pPr rtl="0"/>
            <a:fld id="{289D71E3-7D81-4C24-B9D8-6B108755C64C}" type="slidenum">
              <a:rPr lang="en-US" altLang="zh-TW" smtClean="0"/>
              <a:pPr rtl="0"/>
              <a:t>‹#›</a:t>
            </a:fld>
            <a:endParaRPr lang="zh-TW" altLang="en-US" dirty="0"/>
          </a:p>
        </p:txBody>
      </p:sp>
    </p:spTree>
    <p:extLst>
      <p:ext uri="{BB962C8B-B14F-4D97-AF65-F5344CB8AC3E}">
        <p14:creationId xmlns:p14="http://schemas.microsoft.com/office/powerpoint/2010/main" val="3580071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chor="b"/>
          <a:lstStyle>
            <a:lvl1pPr>
              <a:defRPr sz="3200"/>
            </a:lvl1pPr>
          </a:lstStyle>
          <a:p>
            <a:pPr rtl="0"/>
            <a:r>
              <a:rPr lang="zh-TW" altLang="en-US" smtClean="0"/>
              <a:t>按一下以編輯母片標題樣式</a:t>
            </a:r>
            <a:endParaRPr lang="zh-TW" altLang="en-US" dirty="0"/>
          </a:p>
        </p:txBody>
      </p:sp>
      <p:sp>
        <p:nvSpPr>
          <p:cNvPr id="3" name="內容預留位置 2"/>
          <p:cNvSpPr>
            <a:spLocks noGrp="1"/>
          </p:cNvSpPr>
          <p:nvPr>
            <p:ph idx="1"/>
          </p:nvPr>
        </p:nvSpPr>
        <p:spPr>
          <a:xfrm>
            <a:off x="4724400" y="1828800"/>
            <a:ext cx="5943600" cy="3476625"/>
          </a:xfrm>
        </p:spPr>
        <p:txBody>
          <a:bodyPr rtlCol="0">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rtl="0"/>
            <a:r>
              <a:rPr lang="zh-TW" altLang="en-US" smtClean="0"/>
              <a:t>按一下以編輯母片文字樣式</a:t>
            </a:r>
          </a:p>
          <a:p>
            <a:pPr lvl="1" rtl="0"/>
            <a:r>
              <a:rPr lang="zh-TW" altLang="en-US" smtClean="0"/>
              <a:t>第二層</a:t>
            </a:r>
          </a:p>
          <a:p>
            <a:pPr lvl="2" rtl="0"/>
            <a:r>
              <a:rPr lang="zh-TW" altLang="en-US" smtClean="0"/>
              <a:t>第三層</a:t>
            </a:r>
          </a:p>
          <a:p>
            <a:pPr lvl="3" rtl="0"/>
            <a:r>
              <a:rPr lang="zh-TW" altLang="en-US" smtClean="0"/>
              <a:t>第四層</a:t>
            </a:r>
          </a:p>
          <a:p>
            <a:pPr lvl="4" rtl="0"/>
            <a:r>
              <a:rPr lang="zh-TW" altLang="en-US" smtClean="0"/>
              <a:t>第五層</a:t>
            </a:r>
            <a:endParaRPr lang="zh-TW" altLang="en-US" dirty="0"/>
          </a:p>
        </p:txBody>
      </p:sp>
      <p:sp>
        <p:nvSpPr>
          <p:cNvPr id="4" name="文字預留位置 3"/>
          <p:cNvSpPr>
            <a:spLocks noGrp="1"/>
          </p:cNvSpPr>
          <p:nvPr>
            <p:ph type="body" sz="half" idx="2"/>
          </p:nvPr>
        </p:nvSpPr>
        <p:spPr>
          <a:xfrm>
            <a:off x="1523999" y="1828800"/>
            <a:ext cx="2926080" cy="3476625"/>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zh-TW" altLang="en-US" smtClean="0"/>
              <a:t>按一下以編輯母片文字樣式</a:t>
            </a:r>
          </a:p>
        </p:txBody>
      </p:sp>
      <p:sp>
        <p:nvSpPr>
          <p:cNvPr id="6" name="頁尾預留位置 5"/>
          <p:cNvSpPr>
            <a:spLocks noGrp="1"/>
          </p:cNvSpPr>
          <p:nvPr>
            <p:ph type="ftr" sz="quarter" idx="11"/>
          </p:nvPr>
        </p:nvSpPr>
        <p:spPr/>
        <p:txBody>
          <a:bodyPr rtlCol="0"/>
          <a:lstStyle/>
          <a:p>
            <a:pPr rtl="0"/>
            <a:r>
              <a:rPr lang="zh-TW" altLang="en-US" dirty="0" smtClean="0"/>
              <a:t>新增頁尾</a:t>
            </a:r>
            <a:endParaRPr lang="zh-TW" altLang="en-US" dirty="0"/>
          </a:p>
        </p:txBody>
      </p:sp>
      <p:sp>
        <p:nvSpPr>
          <p:cNvPr id="5" name="日期預留位置 4"/>
          <p:cNvSpPr>
            <a:spLocks noGrp="1"/>
          </p:cNvSpPr>
          <p:nvPr>
            <p:ph type="dt" sz="half" idx="10"/>
          </p:nvPr>
        </p:nvSpPr>
        <p:spPr/>
        <p:txBody>
          <a:bodyPr rtlCol="0"/>
          <a:lstStyle>
            <a:lvl1pPr>
              <a:defRPr/>
            </a:lvl1pPr>
          </a:lstStyle>
          <a:p>
            <a:fld id="{5A5AF0BB-8303-4DE7-B128-896C5E841516}" type="datetime2">
              <a:rPr lang="zh-TW" altLang="en-US" smtClean="0"/>
              <a:pPr/>
              <a:t>2018年8月28日</a:t>
            </a:fld>
            <a:endParaRPr lang="zh-TW" altLang="en-US" dirty="0"/>
          </a:p>
        </p:txBody>
      </p:sp>
      <p:sp>
        <p:nvSpPr>
          <p:cNvPr id="7" name="投影片編號預留位置 6"/>
          <p:cNvSpPr>
            <a:spLocks noGrp="1"/>
          </p:cNvSpPr>
          <p:nvPr>
            <p:ph type="sldNum" sz="quarter" idx="12"/>
          </p:nvPr>
        </p:nvSpPr>
        <p:spPr/>
        <p:txBody>
          <a:bodyPr rtlCol="0"/>
          <a:lstStyle/>
          <a:p>
            <a:pPr rtl="0"/>
            <a:fld id="{289D71E3-7D81-4C24-B9D8-6B108755C64C}" type="slidenum">
              <a:rPr lang="en-US" altLang="zh-TW" smtClean="0"/>
              <a:pPr rtl="0"/>
              <a:t>‹#›</a:t>
            </a:fld>
            <a:endParaRPr lang="zh-TW" altLang="en-US" dirty="0"/>
          </a:p>
        </p:txBody>
      </p:sp>
    </p:spTree>
    <p:extLst>
      <p:ext uri="{BB962C8B-B14F-4D97-AF65-F5344CB8AC3E}">
        <p14:creationId xmlns:p14="http://schemas.microsoft.com/office/powerpoint/2010/main" val="807354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含標題的圖片">
    <p:spTree>
      <p:nvGrpSpPr>
        <p:cNvPr id="1" name=""/>
        <p:cNvGrpSpPr/>
        <p:nvPr/>
      </p:nvGrpSpPr>
      <p:grpSpPr>
        <a:xfrm>
          <a:off x="0" y="0"/>
          <a:ext cx="0" cy="0"/>
          <a:chOff x="0" y="0"/>
          <a:chExt cx="0" cy="0"/>
        </a:xfrm>
      </p:grpSpPr>
      <p:sp>
        <p:nvSpPr>
          <p:cNvPr id="8" name="手繪多邊形 5"/>
          <p:cNvSpPr>
            <a:spLocks/>
          </p:cNvSpPr>
          <p:nvPr/>
        </p:nvSpPr>
        <p:spPr bwMode="gray">
          <a:xfrm>
            <a:off x="804333" y="1695450"/>
            <a:ext cx="5596467" cy="3295650"/>
          </a:xfrm>
          <a:custGeom>
            <a:avLst/>
            <a:gdLst>
              <a:gd name="T0" fmla="*/ 1279 w 1347"/>
              <a:gd name="T1" fmla="*/ 919 h 986"/>
              <a:gd name="T2" fmla="*/ 65 w 1347"/>
              <a:gd name="T3" fmla="*/ 919 h 986"/>
              <a:gd name="T4" fmla="*/ 65 w 1347"/>
              <a:gd name="T5" fmla="*/ 64 h 986"/>
              <a:gd name="T6" fmla="*/ 1279 w 1347"/>
              <a:gd name="T7" fmla="*/ 64 h 986"/>
              <a:gd name="T8" fmla="*/ 1279 w 1347"/>
              <a:gd name="T9" fmla="*/ 919 h 986"/>
            </a:gdLst>
            <a:ahLst/>
            <a:cxnLst>
              <a:cxn ang="0">
                <a:pos x="T0" y="T1"/>
              </a:cxn>
              <a:cxn ang="0">
                <a:pos x="T2" y="T3"/>
              </a:cxn>
              <a:cxn ang="0">
                <a:pos x="T4" y="T5"/>
              </a:cxn>
              <a:cxn ang="0">
                <a:pos x="T6" y="T7"/>
              </a:cxn>
              <a:cxn ang="0">
                <a:pos x="T8" y="T9"/>
              </a:cxn>
            </a:cxnLst>
            <a:rect l="0" t="0" r="r" b="b"/>
            <a:pathLst>
              <a:path w="1347" h="986">
                <a:moveTo>
                  <a:pt x="1279" y="919"/>
                </a:moveTo>
                <a:cubicBezTo>
                  <a:pt x="1211" y="986"/>
                  <a:pt x="121" y="974"/>
                  <a:pt x="65" y="919"/>
                </a:cubicBezTo>
                <a:cubicBezTo>
                  <a:pt x="9" y="863"/>
                  <a:pt x="0" y="128"/>
                  <a:pt x="65" y="64"/>
                </a:cubicBezTo>
                <a:cubicBezTo>
                  <a:pt x="130" y="0"/>
                  <a:pt x="1217" y="3"/>
                  <a:pt x="1279" y="64"/>
                </a:cubicBezTo>
                <a:cubicBezTo>
                  <a:pt x="1341" y="125"/>
                  <a:pt x="1347" y="852"/>
                  <a:pt x="1279" y="919"/>
                </a:cubicBezTo>
                <a:close/>
              </a:path>
            </a:pathLst>
          </a:custGeom>
          <a:solidFill>
            <a:srgbClr val="FFFFFF"/>
          </a:solidFill>
          <a:ln>
            <a:noFill/>
          </a:ln>
          <a:effectLst>
            <a:outerShdw blurRad="317500" dist="63500" dir="2700000" algn="tl" rotWithShape="0">
              <a:prstClr val="black">
                <a:alpha val="30000"/>
              </a:prstClr>
            </a:outerShdw>
          </a:effectLst>
          <a:extLst/>
        </p:spPr>
        <p:txBody>
          <a:bodyPr vert="horz" wrap="square" lIns="91440" tIns="45720" rIns="91440" bIns="45720" numCol="1" rtlCol="0" anchor="t" anchorCtr="0" compatLnSpc="1">
            <a:prstTxWarp prst="textNoShape">
              <a:avLst/>
            </a:prstTxWarp>
          </a:bodyPr>
          <a:lstStyle/>
          <a:p>
            <a:pPr rtl="0"/>
            <a:endParaRPr lang="zh-TW" altLang="en-US" dirty="0"/>
          </a:p>
        </p:txBody>
      </p:sp>
      <p:sp>
        <p:nvSpPr>
          <p:cNvPr id="2" name="標題 1"/>
          <p:cNvSpPr>
            <a:spLocks noGrp="1"/>
          </p:cNvSpPr>
          <p:nvPr>
            <p:ph type="title"/>
          </p:nvPr>
        </p:nvSpPr>
        <p:spPr/>
        <p:txBody>
          <a:bodyPr rtlCol="0" anchor="b"/>
          <a:lstStyle>
            <a:lvl1pPr>
              <a:defRPr sz="3200"/>
            </a:lvl1pPr>
          </a:lstStyle>
          <a:p>
            <a:pPr rtl="0"/>
            <a:r>
              <a:rPr lang="zh-TW" altLang="en-US" smtClean="0"/>
              <a:t>按一下以編輯母片標題樣式</a:t>
            </a:r>
            <a:endParaRPr lang="zh-TW" altLang="en-US" dirty="0"/>
          </a:p>
        </p:txBody>
      </p:sp>
      <p:sp>
        <p:nvSpPr>
          <p:cNvPr id="12" name="圖片預留位置 11" descr="要新增影像的空白預留位置。按一下預留位置，然後選取您要新增的影像"/>
          <p:cNvSpPr>
            <a:spLocks noGrp="1"/>
          </p:cNvSpPr>
          <p:nvPr>
            <p:ph type="pic" idx="1"/>
          </p:nvPr>
        </p:nvSpPr>
        <p:spPr>
          <a:xfrm>
            <a:off x="1006022" y="1874520"/>
            <a:ext cx="5193089" cy="2937510"/>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20000"/>
              <a:lumOff val="80000"/>
            </a:schemeClr>
          </a:solidFill>
        </p:spPr>
        <p:txBody>
          <a:bodyPr wrap="square" tIns="365760" rtlCol="0">
            <a:no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zh-TW" altLang="en-US" smtClean="0"/>
              <a:t>按一下圖示以新增圖片</a:t>
            </a:r>
            <a:endParaRPr lang="zh-TW" altLang="en-US" dirty="0"/>
          </a:p>
        </p:txBody>
      </p:sp>
      <p:sp>
        <p:nvSpPr>
          <p:cNvPr id="4" name="文字預留位置 3"/>
          <p:cNvSpPr>
            <a:spLocks noGrp="1"/>
          </p:cNvSpPr>
          <p:nvPr>
            <p:ph type="body" sz="half" idx="2"/>
          </p:nvPr>
        </p:nvSpPr>
        <p:spPr>
          <a:xfrm>
            <a:off x="7010400" y="2245995"/>
            <a:ext cx="3657600" cy="2194560"/>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zh-TW" altLang="en-US" smtClean="0"/>
              <a:t>按一下以編輯母片文字樣式</a:t>
            </a:r>
          </a:p>
        </p:txBody>
      </p:sp>
      <p:sp>
        <p:nvSpPr>
          <p:cNvPr id="6" name="頁尾預留位置 5"/>
          <p:cNvSpPr>
            <a:spLocks noGrp="1"/>
          </p:cNvSpPr>
          <p:nvPr>
            <p:ph type="ftr" sz="quarter" idx="11"/>
          </p:nvPr>
        </p:nvSpPr>
        <p:spPr/>
        <p:txBody>
          <a:bodyPr rtlCol="0"/>
          <a:lstStyle/>
          <a:p>
            <a:pPr rtl="0"/>
            <a:r>
              <a:rPr lang="zh-TW" altLang="en-US" dirty="0" smtClean="0"/>
              <a:t>新增頁尾</a:t>
            </a:r>
            <a:endParaRPr lang="zh-TW" altLang="en-US" dirty="0"/>
          </a:p>
        </p:txBody>
      </p:sp>
      <p:sp>
        <p:nvSpPr>
          <p:cNvPr id="5" name="日期預留位置 4"/>
          <p:cNvSpPr>
            <a:spLocks noGrp="1"/>
          </p:cNvSpPr>
          <p:nvPr>
            <p:ph type="dt" sz="half" idx="10"/>
          </p:nvPr>
        </p:nvSpPr>
        <p:spPr/>
        <p:txBody>
          <a:bodyPr rtlCol="0"/>
          <a:lstStyle>
            <a:lvl1pPr>
              <a:defRPr/>
            </a:lvl1pPr>
          </a:lstStyle>
          <a:p>
            <a:fld id="{4E46F13A-9C43-4FED-B8D2-D4D3E35C462C}" type="datetime2">
              <a:rPr lang="zh-TW" altLang="en-US" smtClean="0"/>
              <a:pPr/>
              <a:t>2018年8月28日</a:t>
            </a:fld>
            <a:endParaRPr lang="zh-TW" altLang="en-US" dirty="0"/>
          </a:p>
        </p:txBody>
      </p:sp>
      <p:sp>
        <p:nvSpPr>
          <p:cNvPr id="7" name="投影片編號預留位置 6"/>
          <p:cNvSpPr>
            <a:spLocks noGrp="1"/>
          </p:cNvSpPr>
          <p:nvPr>
            <p:ph type="sldNum" sz="quarter" idx="12"/>
          </p:nvPr>
        </p:nvSpPr>
        <p:spPr/>
        <p:txBody>
          <a:bodyPr rtlCol="0"/>
          <a:lstStyle/>
          <a:p>
            <a:pPr rtl="0"/>
            <a:fld id="{289D71E3-7D81-4C24-B9D8-6B108755C64C}" type="slidenum">
              <a:rPr lang="en-US" altLang="zh-TW" smtClean="0"/>
              <a:pPr rtl="0"/>
              <a:t>‹#›</a:t>
            </a:fld>
            <a:endParaRPr lang="zh-TW" altLang="en-US" dirty="0"/>
          </a:p>
        </p:txBody>
      </p:sp>
    </p:spTree>
    <p:extLst>
      <p:ext uri="{BB962C8B-B14F-4D97-AF65-F5344CB8AC3E}">
        <p14:creationId xmlns:p14="http://schemas.microsoft.com/office/powerpoint/2010/main" val="651318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圖片 6"/>
          <p:cNvPicPr>
            <a:picLocks noChangeAspect="1"/>
          </p:cNvPicPr>
          <p:nvPr/>
        </p:nvPicPr>
        <p:blipFill rotWithShape="1">
          <a:blip r:embed="rId16" cstate="print">
            <a:extLst>
              <a:ext uri="{28A0092B-C50C-407E-A947-70E740481C1C}">
                <a14:useLocalDpi xmlns:a14="http://schemas.microsoft.com/office/drawing/2010/main" val="0"/>
              </a:ext>
            </a:extLst>
          </a:blip>
          <a:srcRect l="525" t="511" r="525" b="2999"/>
          <a:stretch/>
        </p:blipFill>
        <p:spPr>
          <a:xfrm>
            <a:off x="0" y="0"/>
            <a:ext cx="12188826" cy="6858000"/>
          </a:xfrm>
          <a:prstGeom prst="rect">
            <a:avLst/>
          </a:prstGeom>
        </p:spPr>
      </p:pic>
      <p:sp>
        <p:nvSpPr>
          <p:cNvPr id="2" name="標題預留位置 1"/>
          <p:cNvSpPr>
            <a:spLocks noGrp="1"/>
          </p:cNvSpPr>
          <p:nvPr>
            <p:ph type="title"/>
          </p:nvPr>
        </p:nvSpPr>
        <p:spPr>
          <a:xfrm>
            <a:off x="838200" y="365126"/>
            <a:ext cx="9829800" cy="1082674"/>
          </a:xfrm>
          <a:prstGeom prst="rect">
            <a:avLst/>
          </a:prstGeom>
        </p:spPr>
        <p:txBody>
          <a:bodyPr vert="horz" lIns="91440" tIns="45720" rIns="91440" bIns="45720" rtlCol="0" anchor="b">
            <a:normAutofit/>
          </a:bodyPr>
          <a:lstStyle/>
          <a:p>
            <a:pPr rtl="0"/>
            <a:r>
              <a:rPr lang="zh-TW" altLang="en-US" dirty="0" smtClean="0"/>
              <a:t>按一下以編輯母片標題樣式</a:t>
            </a:r>
            <a:endParaRPr lang="zh-TW" altLang="en-US" dirty="0"/>
          </a:p>
        </p:txBody>
      </p:sp>
      <p:sp>
        <p:nvSpPr>
          <p:cNvPr id="3" name="文字預留位置 2"/>
          <p:cNvSpPr>
            <a:spLocks noGrp="1"/>
          </p:cNvSpPr>
          <p:nvPr>
            <p:ph type="body" idx="1"/>
          </p:nvPr>
        </p:nvSpPr>
        <p:spPr>
          <a:xfrm>
            <a:off x="1524000" y="1828800"/>
            <a:ext cx="9144000" cy="3474720"/>
          </a:xfrm>
          <a:prstGeom prst="rect">
            <a:avLst/>
          </a:prstGeom>
        </p:spPr>
        <p:txBody>
          <a:bodyPr vert="horz" lIns="91440" tIns="45720" rIns="91440" bIns="45720" rtlCol="0">
            <a:normAutofit/>
          </a:bodyPr>
          <a:lstStyle/>
          <a:p>
            <a:pPr lvl="0" rtl="0"/>
            <a:r>
              <a:rPr lang="zh-TW" altLang="en-US" dirty="0"/>
              <a:t>按一下以編輯母片文字樣式</a:t>
            </a:r>
          </a:p>
          <a:p>
            <a:pPr lvl="1" rtl="0"/>
            <a:r>
              <a:rPr lang="zh-TW" altLang="en-US" dirty="0"/>
              <a:t>第二層</a:t>
            </a:r>
          </a:p>
          <a:p>
            <a:pPr lvl="2" rtl="0"/>
            <a:r>
              <a:rPr lang="zh-TW" altLang="en-US" dirty="0"/>
              <a:t>第三層</a:t>
            </a:r>
          </a:p>
          <a:p>
            <a:pPr lvl="3" rtl="0"/>
            <a:r>
              <a:rPr lang="zh-TW" altLang="en-US" dirty="0"/>
              <a:t>第四層</a:t>
            </a:r>
          </a:p>
          <a:p>
            <a:pPr lvl="4" rtl="0"/>
            <a:r>
              <a:rPr lang="zh-TW" altLang="en-US" dirty="0"/>
              <a:t>第五層</a:t>
            </a:r>
          </a:p>
        </p:txBody>
      </p:sp>
      <p:sp>
        <p:nvSpPr>
          <p:cNvPr id="5" name="頁尾預留位置 4"/>
          <p:cNvSpPr>
            <a:spLocks noGrp="1"/>
          </p:cNvSpPr>
          <p:nvPr>
            <p:ph type="ftr" sz="quarter" idx="3"/>
          </p:nvPr>
        </p:nvSpPr>
        <p:spPr>
          <a:xfrm>
            <a:off x="2209800" y="6416675"/>
            <a:ext cx="4572000" cy="365125"/>
          </a:xfrm>
          <a:prstGeom prst="rect">
            <a:avLst/>
          </a:prstGeom>
        </p:spPr>
        <p:txBody>
          <a:bodyPr vert="horz" lIns="91440" tIns="45720" rIns="91440" bIns="45720" rtlCol="0" anchor="ctr"/>
          <a:lstStyle>
            <a:lvl1pPr algn="l">
              <a:defRPr sz="1100">
                <a:solidFill>
                  <a:schemeClr val="tx1"/>
                </a:solidFill>
                <a:latin typeface="+mn-ea"/>
                <a:ea typeface="+mn-ea"/>
              </a:defRPr>
            </a:lvl1pPr>
          </a:lstStyle>
          <a:p>
            <a:r>
              <a:rPr lang="zh-TW" altLang="en-US" noProof="0" dirty="0" smtClean="0"/>
              <a:t>新增頁尾</a:t>
            </a:r>
            <a:endParaRPr lang="zh-TW" altLang="en-US" noProof="0" dirty="0"/>
          </a:p>
        </p:txBody>
      </p:sp>
      <p:sp>
        <p:nvSpPr>
          <p:cNvPr id="4" name="日期預留位置 3"/>
          <p:cNvSpPr>
            <a:spLocks noGrp="1"/>
          </p:cNvSpPr>
          <p:nvPr>
            <p:ph type="dt" sz="half" idx="2"/>
          </p:nvPr>
        </p:nvSpPr>
        <p:spPr>
          <a:xfrm>
            <a:off x="7010400" y="6416675"/>
            <a:ext cx="1371600" cy="365125"/>
          </a:xfrm>
          <a:prstGeom prst="rect">
            <a:avLst/>
          </a:prstGeom>
        </p:spPr>
        <p:txBody>
          <a:bodyPr vert="horz" lIns="91440" tIns="45720" rIns="91440" bIns="45720" rtlCol="0" anchor="ctr"/>
          <a:lstStyle>
            <a:lvl1pPr algn="r">
              <a:defRPr sz="1100">
                <a:solidFill>
                  <a:schemeClr val="tx1"/>
                </a:solidFill>
                <a:latin typeface="+mn-ea"/>
                <a:ea typeface="+mn-ea"/>
              </a:defRPr>
            </a:lvl1pPr>
          </a:lstStyle>
          <a:p>
            <a:fld id="{1838893D-8C29-44BD-A3B2-9EB053370F25}" type="datetime2">
              <a:rPr lang="zh-TW" altLang="en-US" smtClean="0"/>
              <a:pPr/>
              <a:t>2018年8月28日</a:t>
            </a:fld>
            <a:endParaRPr lang="zh-TW" altLang="en-US" dirty="0"/>
          </a:p>
        </p:txBody>
      </p:sp>
      <p:sp>
        <p:nvSpPr>
          <p:cNvPr id="6" name="投影片編號預留位置 5"/>
          <p:cNvSpPr>
            <a:spLocks noGrp="1"/>
          </p:cNvSpPr>
          <p:nvPr>
            <p:ph type="sldNum" sz="quarter" idx="4"/>
          </p:nvPr>
        </p:nvSpPr>
        <p:spPr>
          <a:xfrm>
            <a:off x="8610600" y="6416675"/>
            <a:ext cx="838200" cy="365125"/>
          </a:xfrm>
          <a:prstGeom prst="rect">
            <a:avLst/>
          </a:prstGeom>
        </p:spPr>
        <p:txBody>
          <a:bodyPr vert="horz" lIns="91440" tIns="45720" rIns="91440" bIns="45720" rtlCol="0" anchor="ctr"/>
          <a:lstStyle>
            <a:lvl1pPr algn="r">
              <a:defRPr sz="1100">
                <a:solidFill>
                  <a:schemeClr val="tx1"/>
                </a:solidFill>
                <a:latin typeface="+mn-ea"/>
                <a:ea typeface="+mn-ea"/>
              </a:defRPr>
            </a:lvl1pPr>
          </a:lstStyle>
          <a:p>
            <a:fld id="{289D71E3-7D81-4C24-B9D8-6B108755C64C}" type="slidenum">
              <a:rPr lang="en-US" altLang="zh-TW" noProof="0" smtClean="0"/>
              <a:pPr/>
              <a:t>‹#›</a:t>
            </a:fld>
            <a:endParaRPr lang="zh-TW" altLang="en-US" noProof="0" dirty="0"/>
          </a:p>
        </p:txBody>
      </p:sp>
    </p:spTree>
    <p:extLst>
      <p:ext uri="{BB962C8B-B14F-4D97-AF65-F5344CB8AC3E}">
        <p14:creationId xmlns:p14="http://schemas.microsoft.com/office/powerpoint/2010/main" val="361654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2" r:id="rId11"/>
    <p:sldLayoutId id="2147483661" r:id="rId12"/>
    <p:sldLayoutId id="2147483658" r:id="rId13"/>
    <p:sldLayoutId id="2147483659"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細明體" panose="02020509000000000000" pitchFamily="49" charset="-120"/>
          <a:ea typeface="細明體" panose="02020509000000000000" pitchFamily="49" charset="-120"/>
          <a:cs typeface="+mj-cs"/>
        </a:defRPr>
      </a:lvl1pPr>
    </p:titleStyle>
    <p:bodyStyle>
      <a:lvl1pPr marL="228600" indent="-228600" algn="l" defTabSz="914400" rtl="0" eaLnBrk="1" latinLnBrk="0" hangingPunct="1">
        <a:lnSpc>
          <a:spcPct val="90000"/>
        </a:lnSpc>
        <a:spcBef>
          <a:spcPts val="1800"/>
        </a:spcBef>
        <a:buFont typeface="Arial" panose="020B0604020202020204"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Font typeface="Arial" panose="020B0604020202020204"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4pPr>
      <a:lvl5pPr marL="11430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6pPr>
      <a:lvl7pPr marL="16002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8pPr>
      <a:lvl9pPr marL="2057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socialwork.columbia.edu/abou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dworakpeck.usc.edu/about-the-school/our-missio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polyu.edu.hk/apss/about-us/missio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055440" y="980728"/>
            <a:ext cx="9145016" cy="1381472"/>
          </a:xfrm>
        </p:spPr>
        <p:txBody>
          <a:bodyPr rtlCol="0">
            <a:noAutofit/>
          </a:bodyPr>
          <a:lstStyle/>
          <a:p>
            <a:r>
              <a:rPr lang="zh-TW" altLang="en-US" sz="3000" u="sng" dirty="0" smtClean="0"/>
              <a:t>反思澳門社會工作教育：由實務到理念           </a:t>
            </a:r>
            <a:r>
              <a:rPr lang="en-US" altLang="zh-TW" sz="3000" u="sng" dirty="0" smtClean="0"/>
              <a:t>.</a:t>
            </a:r>
            <a:r>
              <a:rPr lang="zh-TW" altLang="en-US" sz="3000" u="sng" dirty="0" smtClean="0"/>
              <a:t> </a:t>
            </a:r>
            <a:r>
              <a:rPr lang="zh-TW" altLang="en-US" sz="3000" dirty="0" smtClean="0"/>
              <a:t/>
            </a:r>
            <a:br>
              <a:rPr lang="zh-TW" altLang="en-US" sz="3000" dirty="0" smtClean="0"/>
            </a:br>
            <a:r>
              <a:rPr lang="en-HK" altLang="zh-TW" sz="3000" dirty="0" smtClean="0"/>
              <a:t>A critical review on social work education in Macau: from practice to philosophy</a:t>
            </a:r>
            <a:endParaRPr lang="zh-TW" altLang="en-US" sz="3000" dirty="0">
              <a:latin typeface="Arial" panose="020B0604020202020204" pitchFamily="34" charset="0"/>
              <a:ea typeface="細明體" panose="02020509000000000000" pitchFamily="49" charset="-120"/>
              <a:sym typeface="Arial" panose="020B0604020202020204" pitchFamily="34" charset="0"/>
            </a:endParaRPr>
          </a:p>
        </p:txBody>
      </p:sp>
      <p:sp>
        <p:nvSpPr>
          <p:cNvPr id="3" name="副標題 2"/>
          <p:cNvSpPr>
            <a:spLocks noGrp="1"/>
          </p:cNvSpPr>
          <p:nvPr>
            <p:ph type="subTitle" idx="1"/>
          </p:nvPr>
        </p:nvSpPr>
        <p:spPr>
          <a:xfrm>
            <a:off x="4079776" y="3573016"/>
            <a:ext cx="4422304" cy="1224136"/>
          </a:xfrm>
        </p:spPr>
        <p:txBody>
          <a:bodyPr rtlCol="0">
            <a:noAutofit/>
          </a:bodyPr>
          <a:lstStyle/>
          <a:p>
            <a:pPr rtl="0"/>
            <a:r>
              <a:rPr lang="zh-TW" altLang="en-US" sz="1800" dirty="0" smtClean="0">
                <a:latin typeface="Arial" panose="020B0604020202020204" pitchFamily="34" charset="0"/>
                <a:sym typeface="Arial" panose="020B0604020202020204" pitchFamily="34" charset="0"/>
              </a:rPr>
              <a:t>梁啟賢 </a:t>
            </a:r>
            <a:r>
              <a:rPr lang="en-US" altLang="zh-TW" sz="1800" dirty="0" smtClean="0">
                <a:latin typeface="Arial" panose="020B0604020202020204" pitchFamily="34" charset="0"/>
                <a:sym typeface="Arial" panose="020B0604020202020204" pitchFamily="34" charset="0"/>
              </a:rPr>
              <a:t>K</a:t>
            </a:r>
            <a:r>
              <a:rPr lang="zh-TW" altLang="en-US" sz="1800" dirty="0" smtClean="0">
                <a:latin typeface="Arial" panose="020B0604020202020204" pitchFamily="34" charset="0"/>
                <a:sym typeface="Arial" panose="020B0604020202020204" pitchFamily="34" charset="0"/>
              </a:rPr>
              <a:t> </a:t>
            </a:r>
            <a:r>
              <a:rPr lang="en-US" altLang="zh-TW" sz="1800" dirty="0" smtClean="0">
                <a:latin typeface="Arial" panose="020B0604020202020204" pitchFamily="34" charset="0"/>
                <a:sym typeface="Arial" panose="020B0604020202020204" pitchFamily="34" charset="0"/>
              </a:rPr>
              <a:t>Y</a:t>
            </a:r>
            <a:r>
              <a:rPr lang="zh-TW" altLang="en-US" sz="1800" dirty="0" smtClean="0">
                <a:latin typeface="Arial" panose="020B0604020202020204" pitchFamily="34" charset="0"/>
                <a:sym typeface="Arial" panose="020B0604020202020204" pitchFamily="34" charset="0"/>
              </a:rPr>
              <a:t> </a:t>
            </a:r>
            <a:r>
              <a:rPr lang="en-US" altLang="zh-TW" sz="1800" dirty="0" smtClean="0">
                <a:latin typeface="Arial" panose="020B0604020202020204" pitchFamily="34" charset="0"/>
                <a:sym typeface="Arial" panose="020B0604020202020204" pitchFamily="34" charset="0"/>
              </a:rPr>
              <a:t>Leung PhD</a:t>
            </a:r>
          </a:p>
          <a:p>
            <a:pPr rtl="0"/>
            <a:r>
              <a:rPr lang="zh-TW" altLang="en-US" sz="1800" dirty="0" smtClean="0">
                <a:latin typeface="Arial" panose="020B0604020202020204" pitchFamily="34" charset="0"/>
                <a:sym typeface="Arial" panose="020B0604020202020204" pitchFamily="34" charset="0"/>
              </a:rPr>
              <a:t>關志輝 </a:t>
            </a:r>
            <a:r>
              <a:rPr lang="en-US" altLang="zh-TW" sz="1800" dirty="0" smtClean="0">
                <a:latin typeface="Arial" panose="020B0604020202020204" pitchFamily="34" charset="0"/>
                <a:sym typeface="Arial" panose="020B0604020202020204" pitchFamily="34" charset="0"/>
              </a:rPr>
              <a:t>Samson Kwan </a:t>
            </a:r>
            <a:r>
              <a:rPr lang="en-US" altLang="zh-TW" sz="1800" dirty="0" smtClean="0">
                <a:latin typeface="Arial" panose="020B0604020202020204" pitchFamily="34" charset="0"/>
                <a:sym typeface="Arial" panose="020B0604020202020204" pitchFamily="34" charset="0"/>
              </a:rPr>
              <a:t>PhD</a:t>
            </a:r>
          </a:p>
          <a:p>
            <a:pPr rtl="0"/>
            <a:r>
              <a:rPr lang="zh-TW" altLang="en-US" sz="1800" dirty="0" smtClean="0">
                <a:latin typeface="Arial" panose="020B0604020202020204" pitchFamily="34" charset="0"/>
                <a:sym typeface="Arial" panose="020B0604020202020204" pitchFamily="34" charset="0"/>
              </a:rPr>
              <a:t>澳門理工學院社會工作學課程</a:t>
            </a:r>
            <a:endParaRPr lang="zh-TW" altLang="en-US" sz="1800" dirty="0">
              <a:latin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2798047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小結及討論</a:t>
            </a:r>
            <a:endParaRPr lang="zh-TW" altLang="en-US" dirty="0"/>
          </a:p>
        </p:txBody>
      </p:sp>
      <p:sp>
        <p:nvSpPr>
          <p:cNvPr id="3" name="內容版面配置區 2"/>
          <p:cNvSpPr>
            <a:spLocks noGrp="1"/>
          </p:cNvSpPr>
          <p:nvPr>
            <p:ph idx="1"/>
          </p:nvPr>
        </p:nvSpPr>
        <p:spPr>
          <a:xfrm>
            <a:off x="1631504" y="1772816"/>
            <a:ext cx="9144000" cy="3474720"/>
          </a:xfrm>
        </p:spPr>
        <p:txBody>
          <a:bodyPr>
            <a:noAutofit/>
          </a:bodyPr>
          <a:lstStyle/>
          <a:p>
            <a:r>
              <a:rPr lang="zh-TW" altLang="en-US" sz="3000" dirty="0" smtClean="0"/>
              <a:t>從上世紀七十年代至今天，我們的社會工作教育，從過去模仿香港的社工課程，至今天已有三所高等教育院校開辦社會工作教育課程</a:t>
            </a:r>
            <a:r>
              <a:rPr lang="en-US" altLang="zh-TW" sz="3000" dirty="0" smtClean="0"/>
              <a:t>;</a:t>
            </a:r>
          </a:p>
          <a:p>
            <a:r>
              <a:rPr lang="zh-TW" altLang="en-US" sz="3000" dirty="0" smtClean="0"/>
              <a:t>然而，不少社會工作學者均指出，社會工作教育的本質應是價值為本</a:t>
            </a:r>
            <a:r>
              <a:rPr lang="en-US" altLang="zh-TW" sz="3000" dirty="0" smtClean="0"/>
              <a:t>(value bass)</a:t>
            </a:r>
            <a:r>
              <a:rPr lang="zh-TW" altLang="en-US" sz="3000" dirty="0" smtClean="0"/>
              <a:t>的教育，因此，社會工作教育中，必須先討論課程的哲學理念；</a:t>
            </a:r>
            <a:endParaRPr lang="en-US" altLang="zh-TW" sz="3000" dirty="0" smtClean="0"/>
          </a:p>
          <a:p>
            <a:r>
              <a:rPr lang="zh-TW" altLang="en-US" sz="3000" dirty="0" smtClean="0"/>
              <a:t>澳門不同的社會工作課程又有什麼哲學理念？而有關的理念又如何在課程內容中彰顯出來？</a:t>
            </a:r>
            <a:endParaRPr lang="en-US" altLang="zh-TW" sz="3000"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社會工作教育的理念</a:t>
            </a:r>
            <a:endParaRPr lang="zh-CN" altLang="en-US" dirty="0"/>
          </a:p>
        </p:txBody>
      </p:sp>
      <p:sp>
        <p:nvSpPr>
          <p:cNvPr id="3" name="Content Placeholder 2"/>
          <p:cNvSpPr>
            <a:spLocks noGrp="1"/>
          </p:cNvSpPr>
          <p:nvPr>
            <p:ph idx="1"/>
          </p:nvPr>
        </p:nvSpPr>
        <p:spPr/>
        <p:txBody>
          <a:bodyPr>
            <a:normAutofit/>
          </a:bodyPr>
          <a:lstStyle/>
          <a:p>
            <a:r>
              <a:rPr lang="zh-TW" altLang="en-US" sz="3200" dirty="0" smtClean="0"/>
              <a:t>社會工作就是以生命影響生命的工作；</a:t>
            </a:r>
            <a:endParaRPr lang="en-US" altLang="zh-TW" sz="3200" dirty="0" smtClean="0"/>
          </a:p>
          <a:p>
            <a:r>
              <a:rPr lang="zh-TW" altLang="en-US" sz="3200" dirty="0" smtClean="0"/>
              <a:t>但我們有沒有想過，社會工作者憑什麼影響別人的生命？</a:t>
            </a:r>
            <a:endParaRPr lang="en-US" altLang="zh-TW" sz="3200" dirty="0" smtClean="0"/>
          </a:p>
          <a:p>
            <a:r>
              <a:rPr lang="zh-TW" altLang="en-US" sz="3200" dirty="0" smtClean="0"/>
              <a:t>因此，在社會工作教育中，我們常強調社會工作是極為重視價值觀的教育；</a:t>
            </a:r>
            <a:endParaRPr lang="zh-CN" altLang="en-US" sz="3200" dirty="0"/>
          </a:p>
        </p:txBody>
      </p:sp>
    </p:spTree>
    <p:extLst>
      <p:ext uri="{BB962C8B-B14F-4D97-AF65-F5344CB8AC3E}">
        <p14:creationId xmlns:p14="http://schemas.microsoft.com/office/powerpoint/2010/main" val="1710113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dirty="0"/>
          </a:p>
        </p:txBody>
      </p:sp>
      <p:sp>
        <p:nvSpPr>
          <p:cNvPr id="3" name="Content Placeholder 2"/>
          <p:cNvSpPr>
            <a:spLocks noGrp="1"/>
          </p:cNvSpPr>
          <p:nvPr>
            <p:ph idx="1"/>
          </p:nvPr>
        </p:nvSpPr>
        <p:spPr>
          <a:xfrm>
            <a:off x="1343472" y="1268760"/>
            <a:ext cx="9577064" cy="4529460"/>
          </a:xfrm>
        </p:spPr>
        <p:txBody>
          <a:bodyPr>
            <a:normAutofit/>
          </a:bodyPr>
          <a:lstStyle/>
          <a:p>
            <a:r>
              <a:rPr lang="zh-TW" altLang="en-US" sz="3200" dirty="0" smtClean="0"/>
              <a:t>社會工作學者</a:t>
            </a:r>
            <a:r>
              <a:rPr lang="en-US" altLang="zh-TW" sz="3200" dirty="0" smtClean="0"/>
              <a:t>Lynn (1999) </a:t>
            </a:r>
            <a:r>
              <a:rPr lang="en-US" altLang="zh-CN" sz="3200" dirty="0" smtClean="0"/>
              <a:t>Austin </a:t>
            </a:r>
            <a:r>
              <a:rPr lang="en-US" altLang="zh-TW" sz="3200" dirty="0" smtClean="0"/>
              <a:t>(2014) </a:t>
            </a:r>
            <a:r>
              <a:rPr lang="en-US" altLang="zh-TW" sz="3200" dirty="0" smtClean="0"/>
              <a:t>Thomas(2017</a:t>
            </a:r>
            <a:r>
              <a:rPr lang="en-US" altLang="zh-TW" sz="3200" dirty="0" smtClean="0"/>
              <a:t>)</a:t>
            </a:r>
            <a:r>
              <a:rPr lang="zh-TW" altLang="en-US" sz="3200" dirty="0" smtClean="0"/>
              <a:t>強調社會工作教育的本質就是價值為本的教育</a:t>
            </a:r>
            <a:r>
              <a:rPr lang="en-US" altLang="zh-TW" sz="3200" dirty="0" smtClean="0"/>
              <a:t>(value bass)</a:t>
            </a:r>
            <a:r>
              <a:rPr lang="zh-TW" altLang="en-US" sz="3200" dirty="0" smtClean="0"/>
              <a:t>，同時，在社會工作教育中，也十分強調社會工作是強調價值</a:t>
            </a:r>
            <a:r>
              <a:rPr lang="en-US" altLang="zh-TW" sz="3200" dirty="0" smtClean="0"/>
              <a:t>(value)</a:t>
            </a:r>
            <a:r>
              <a:rPr lang="zh-TW" altLang="en-US" sz="3200" dirty="0" smtClean="0"/>
              <a:t>、知識</a:t>
            </a:r>
            <a:r>
              <a:rPr lang="en-US" altLang="zh-TW" sz="3200" dirty="0" smtClean="0"/>
              <a:t>(knowledge)</a:t>
            </a:r>
            <a:r>
              <a:rPr lang="zh-TW" altLang="en-US" sz="3200" dirty="0" smtClean="0"/>
              <a:t>、技巧</a:t>
            </a:r>
            <a:r>
              <a:rPr lang="en-US" altLang="zh-TW" sz="3200" dirty="0" smtClean="0"/>
              <a:t>(skill)</a:t>
            </a:r>
            <a:r>
              <a:rPr lang="zh-TW" altLang="en-US" sz="3200" dirty="0" smtClean="0"/>
              <a:t>的結合，而三者中，以價值觀教育是最重要的一環；</a:t>
            </a:r>
            <a:endParaRPr lang="en-US" altLang="zh-TW" sz="3200" dirty="0" smtClean="0"/>
          </a:p>
          <a:p>
            <a:r>
              <a:rPr lang="zh-TW" altLang="en-US" sz="3200" dirty="0" smtClean="0"/>
              <a:t>社會工作教育中，什麼是我們主要的價值觀、信念？</a:t>
            </a:r>
            <a:endParaRPr lang="en-US" altLang="zh-TW" sz="3200" dirty="0"/>
          </a:p>
          <a:p>
            <a:r>
              <a:rPr lang="zh-TW" altLang="en-US" sz="3200" dirty="0" smtClean="0"/>
              <a:t>澳門社工教育，有沒有以價值為本？</a:t>
            </a:r>
            <a:endParaRPr lang="zh-CN" altLang="en-US" sz="3200" dirty="0"/>
          </a:p>
        </p:txBody>
      </p:sp>
    </p:spTree>
    <p:extLst>
      <p:ext uri="{BB962C8B-B14F-4D97-AF65-F5344CB8AC3E}">
        <p14:creationId xmlns:p14="http://schemas.microsoft.com/office/powerpoint/2010/main" val="255306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dirty="0"/>
          </a:p>
        </p:txBody>
      </p:sp>
      <p:sp>
        <p:nvSpPr>
          <p:cNvPr id="3" name="Content Placeholder 2"/>
          <p:cNvSpPr>
            <a:spLocks noGrp="1"/>
          </p:cNvSpPr>
          <p:nvPr>
            <p:ph idx="1"/>
          </p:nvPr>
        </p:nvSpPr>
        <p:spPr>
          <a:xfrm>
            <a:off x="1524000" y="887066"/>
            <a:ext cx="9144000" cy="3474720"/>
          </a:xfrm>
        </p:spPr>
        <p:txBody>
          <a:bodyPr>
            <a:noAutofit/>
          </a:bodyPr>
          <a:lstStyle/>
          <a:p>
            <a:r>
              <a:rPr lang="en-US" altLang="zh-TW" sz="3200" dirty="0" smtClean="0"/>
              <a:t>Lynn (1999)</a:t>
            </a:r>
            <a:r>
              <a:rPr lang="zh-TW" altLang="en-US" sz="3200" dirty="0" smtClean="0"/>
              <a:t>指出，社會公義及個人照顧是社會工作教育中，兩大主要的意識形態；</a:t>
            </a:r>
            <a:endParaRPr lang="en-US" altLang="zh-TW" sz="3200" dirty="0" smtClean="0"/>
          </a:p>
          <a:p>
            <a:r>
              <a:rPr lang="en-US" altLang="zh-TW" sz="3200" dirty="0" smtClean="0"/>
              <a:t>Clark (2005)</a:t>
            </a:r>
            <a:r>
              <a:rPr lang="zh-TW" altLang="en-US" sz="3200" dirty="0" smtClean="0"/>
              <a:t>也指出，社會工作者的實務工作，不光是依靠標準化的倫理守則，更需要是更高的道德操守；</a:t>
            </a:r>
            <a:endParaRPr lang="en-US" altLang="zh-TW" sz="3200" dirty="0" smtClean="0"/>
          </a:p>
          <a:p>
            <a:r>
              <a:rPr lang="zh-TW" altLang="en-US" sz="3200" dirty="0" smtClean="0"/>
              <a:t>阮新邦</a:t>
            </a:r>
            <a:r>
              <a:rPr lang="en-US" altLang="zh-TW" sz="3200" dirty="0" smtClean="0"/>
              <a:t>(2016)</a:t>
            </a:r>
            <a:r>
              <a:rPr lang="zh-TW" altLang="en-US" sz="3200" dirty="0" smtClean="0"/>
              <a:t>分析社會工作的性質時，明確指出，社會工作不僅是關懷人的專業，社會工作更是道德的實踐</a:t>
            </a:r>
            <a:r>
              <a:rPr lang="en-US" altLang="zh-TW" sz="3200" dirty="0" smtClean="0"/>
              <a:t>(moral practice)</a:t>
            </a:r>
            <a:r>
              <a:rPr lang="zh-TW" altLang="en-US" sz="3200" dirty="0" smtClean="0"/>
              <a:t>，因此，社會工作教育中，促進學生認識自己的價值觀是社會工作中最重要一環；</a:t>
            </a:r>
            <a:endParaRPr lang="zh-CN" altLang="en-US" sz="3200" dirty="0"/>
          </a:p>
        </p:txBody>
      </p:sp>
    </p:spTree>
    <p:extLst>
      <p:ext uri="{BB962C8B-B14F-4D97-AF65-F5344CB8AC3E}">
        <p14:creationId xmlns:p14="http://schemas.microsoft.com/office/powerpoint/2010/main" val="3065703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a:bodyPr>
          <a:lstStyle/>
          <a:p>
            <a:r>
              <a:rPr lang="zh-TW" altLang="en-US" sz="3200" dirty="0" smtClean="0"/>
              <a:t>美國社會工作人員協會</a:t>
            </a:r>
            <a:r>
              <a:rPr lang="en-US" altLang="zh-TW" sz="3200" dirty="0" smtClean="0"/>
              <a:t>(NASW)</a:t>
            </a:r>
            <a:r>
              <a:rPr lang="zh-TW" altLang="en-US" sz="3200" dirty="0" smtClean="0"/>
              <a:t>的倫理守則</a:t>
            </a:r>
            <a:r>
              <a:rPr lang="en-US" altLang="zh-TW" sz="3200" dirty="0" smtClean="0"/>
              <a:t>(</a:t>
            </a:r>
            <a:r>
              <a:rPr lang="en-GB" altLang="zh-CN" sz="3200" dirty="0" smtClean="0">
                <a:latin typeface="+mj-lt"/>
              </a:rPr>
              <a:t>Code </a:t>
            </a:r>
            <a:r>
              <a:rPr lang="en-GB" altLang="zh-CN" sz="3200" dirty="0">
                <a:latin typeface="+mj-lt"/>
              </a:rPr>
              <a:t>of </a:t>
            </a:r>
            <a:r>
              <a:rPr lang="en-GB" altLang="zh-CN" sz="3200" dirty="0" smtClean="0">
                <a:latin typeface="+mj-lt"/>
              </a:rPr>
              <a:t>ethics) </a:t>
            </a:r>
            <a:r>
              <a:rPr lang="zh-TW" altLang="en-US" sz="3200" dirty="0" smtClean="0"/>
              <a:t>，已說明六項社會工作者的核心價值</a:t>
            </a:r>
            <a:r>
              <a:rPr lang="en-US" altLang="zh-TW" sz="3200" dirty="0" smtClean="0"/>
              <a:t>(core value)</a:t>
            </a:r>
            <a:r>
              <a:rPr lang="zh-TW" altLang="en-US" sz="3200" dirty="0" smtClean="0"/>
              <a:t>，其分別是：服務</a:t>
            </a:r>
            <a:r>
              <a:rPr lang="en-US" altLang="zh-TW" sz="3200" dirty="0" smtClean="0"/>
              <a:t>(</a:t>
            </a:r>
            <a:r>
              <a:rPr lang="en-US" altLang="zh-CN" sz="3200" dirty="0" smtClean="0"/>
              <a:t>service</a:t>
            </a:r>
            <a:r>
              <a:rPr lang="en-US" altLang="zh-TW" sz="3200" dirty="0" smtClean="0"/>
              <a:t>)</a:t>
            </a:r>
            <a:r>
              <a:rPr lang="zh-TW" altLang="en-US" sz="3200" dirty="0" smtClean="0"/>
              <a:t>、公義</a:t>
            </a:r>
            <a:r>
              <a:rPr lang="en-US" altLang="zh-CN" sz="3200" dirty="0" smtClean="0"/>
              <a:t> </a:t>
            </a:r>
            <a:r>
              <a:rPr lang="en-US" altLang="zh-TW" sz="3200" dirty="0" smtClean="0"/>
              <a:t>(</a:t>
            </a:r>
            <a:r>
              <a:rPr lang="en-US" altLang="zh-CN" sz="3200" dirty="0" smtClean="0"/>
              <a:t>justice</a:t>
            </a:r>
            <a:r>
              <a:rPr lang="en-US" altLang="zh-TW" sz="3200" dirty="0" smtClean="0"/>
              <a:t>)</a:t>
            </a:r>
            <a:r>
              <a:rPr lang="zh-TW" altLang="en-US" sz="3200" dirty="0" smtClean="0"/>
              <a:t>、尊嚴及人的價值</a:t>
            </a:r>
            <a:r>
              <a:rPr lang="en-US" altLang="zh-CN" sz="3200" dirty="0" smtClean="0"/>
              <a:t> </a:t>
            </a:r>
            <a:r>
              <a:rPr lang="en-US" altLang="zh-TW" sz="3200" dirty="0" smtClean="0"/>
              <a:t>(</a:t>
            </a:r>
            <a:r>
              <a:rPr lang="en-US" altLang="zh-CN" sz="3200" dirty="0" smtClean="0"/>
              <a:t>dignity </a:t>
            </a:r>
            <a:r>
              <a:rPr lang="en-US" altLang="zh-CN" sz="3200" dirty="0"/>
              <a:t>and worth of the </a:t>
            </a:r>
            <a:r>
              <a:rPr lang="en-US" altLang="zh-CN" sz="3200" dirty="0" smtClean="0"/>
              <a:t>person</a:t>
            </a:r>
            <a:r>
              <a:rPr lang="en-US" altLang="zh-TW" sz="3200" dirty="0" smtClean="0"/>
              <a:t>)</a:t>
            </a:r>
            <a:r>
              <a:rPr lang="zh-TW" altLang="en-US" sz="3200" dirty="0" smtClean="0"/>
              <a:t>、人文關係的重要性</a:t>
            </a:r>
            <a:r>
              <a:rPr lang="en-US" altLang="zh-CN" sz="3200" dirty="0" smtClean="0"/>
              <a:t> </a:t>
            </a:r>
            <a:r>
              <a:rPr lang="en-US" altLang="zh-TW" sz="3200" dirty="0" smtClean="0"/>
              <a:t>(</a:t>
            </a:r>
            <a:r>
              <a:rPr lang="en-US" altLang="zh-CN" sz="3200" dirty="0" smtClean="0"/>
              <a:t>importance </a:t>
            </a:r>
            <a:r>
              <a:rPr lang="en-US" altLang="zh-CN" sz="3200" dirty="0"/>
              <a:t>of human </a:t>
            </a:r>
            <a:r>
              <a:rPr lang="en-US" altLang="zh-CN" sz="3200" dirty="0" smtClean="0"/>
              <a:t>relationships</a:t>
            </a:r>
            <a:r>
              <a:rPr lang="en-US" altLang="zh-TW" sz="3200" dirty="0" smtClean="0"/>
              <a:t>)</a:t>
            </a:r>
            <a:r>
              <a:rPr lang="zh-TW" altLang="en-US" sz="3200" dirty="0" smtClean="0"/>
              <a:t>、誠信</a:t>
            </a:r>
            <a:r>
              <a:rPr lang="en-US" altLang="zh-CN" sz="3200" dirty="0" smtClean="0"/>
              <a:t> </a:t>
            </a:r>
            <a:r>
              <a:rPr lang="en-US" altLang="zh-TW" sz="3200" dirty="0" smtClean="0"/>
              <a:t>(</a:t>
            </a:r>
            <a:r>
              <a:rPr lang="en-US" altLang="zh-CN" sz="3200" dirty="0" smtClean="0"/>
              <a:t>integrity</a:t>
            </a:r>
            <a:r>
              <a:rPr lang="en-US" altLang="zh-TW" sz="3200" dirty="0" smtClean="0"/>
              <a:t>)</a:t>
            </a:r>
            <a:r>
              <a:rPr lang="zh-TW" altLang="en-US" sz="3200" dirty="0" smtClean="0"/>
              <a:t>、能力</a:t>
            </a:r>
            <a:r>
              <a:rPr lang="en-US" altLang="zh-CN" sz="3200" dirty="0" smtClean="0"/>
              <a:t> </a:t>
            </a:r>
            <a:r>
              <a:rPr lang="en-US" altLang="zh-TW" sz="3200" dirty="0" smtClean="0"/>
              <a:t>(</a:t>
            </a:r>
            <a:r>
              <a:rPr lang="en-US" altLang="zh-CN" sz="3200" dirty="0" smtClean="0"/>
              <a:t>competence</a:t>
            </a:r>
            <a:r>
              <a:rPr lang="en-US" altLang="zh-TW" sz="3200" dirty="0" smtClean="0"/>
              <a:t>)</a:t>
            </a:r>
            <a:r>
              <a:rPr lang="zh-TW" altLang="en-US" sz="3200" dirty="0"/>
              <a:t>。</a:t>
            </a:r>
            <a:r>
              <a:rPr lang="en-US" altLang="zh-CN" sz="3200" dirty="0" smtClean="0"/>
              <a:t> </a:t>
            </a:r>
            <a:endParaRPr lang="zh-CN" altLang="en-US" sz="3200" dirty="0"/>
          </a:p>
        </p:txBody>
      </p:sp>
    </p:spTree>
    <p:extLst>
      <p:ext uri="{BB962C8B-B14F-4D97-AF65-F5344CB8AC3E}">
        <p14:creationId xmlns:p14="http://schemas.microsoft.com/office/powerpoint/2010/main" val="650103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a:bodyPr>
          <a:lstStyle/>
          <a:p>
            <a:r>
              <a:rPr lang="zh-TW" altLang="en-US" sz="3200" dirty="0" smtClean="0">
                <a:latin typeface="+mj-ea"/>
                <a:ea typeface="+mj-ea"/>
              </a:rPr>
              <a:t>在六大核心價值中，雖然社會公義只佔一項，但其餘不少的價值均是與社會公義息息相關的；</a:t>
            </a:r>
            <a:endParaRPr lang="en-US" altLang="zh-TW" sz="3200" dirty="0" smtClean="0">
              <a:latin typeface="+mj-ea"/>
              <a:ea typeface="+mj-ea"/>
            </a:endParaRPr>
          </a:p>
          <a:p>
            <a:r>
              <a:rPr lang="zh-TW" altLang="en-US" sz="3200" dirty="0" smtClean="0">
                <a:latin typeface="+mj-ea"/>
                <a:ea typeface="+mj-ea"/>
              </a:rPr>
              <a:t>在國際社會工作聯盟</a:t>
            </a:r>
            <a:r>
              <a:rPr lang="en-US" altLang="zh-TW" sz="3200" dirty="0" smtClean="0">
                <a:latin typeface="+mj-ea"/>
                <a:ea typeface="+mj-ea"/>
              </a:rPr>
              <a:t>(IFSW)</a:t>
            </a:r>
            <a:r>
              <a:rPr lang="zh-TW" altLang="en-US" sz="3200" dirty="0" smtClean="0">
                <a:latin typeface="+mj-ea"/>
                <a:ea typeface="+mj-ea"/>
              </a:rPr>
              <a:t>的全球社會工作定義中，也是以社會公義原則</a:t>
            </a:r>
            <a:r>
              <a:rPr lang="en-US" altLang="zh-TW" sz="3200" dirty="0" smtClean="0">
                <a:latin typeface="+mj-ea"/>
                <a:ea typeface="+mj-ea"/>
              </a:rPr>
              <a:t>(</a:t>
            </a:r>
            <a:r>
              <a:rPr lang="en-GB" altLang="zh-CN" sz="3200" dirty="0">
                <a:latin typeface="+mj-ea"/>
                <a:ea typeface="+mj-ea"/>
              </a:rPr>
              <a:t>Principles of social </a:t>
            </a:r>
            <a:r>
              <a:rPr lang="en-GB" altLang="zh-CN" sz="3200" dirty="0" smtClean="0">
                <a:latin typeface="+mj-ea"/>
                <a:ea typeface="+mj-ea"/>
              </a:rPr>
              <a:t>justice</a:t>
            </a:r>
            <a:r>
              <a:rPr lang="en-US" altLang="zh-TW" sz="3200" dirty="0" smtClean="0">
                <a:latin typeface="+mj-ea"/>
                <a:ea typeface="+mj-ea"/>
              </a:rPr>
              <a:t>)</a:t>
            </a:r>
            <a:r>
              <a:rPr lang="zh-TW" altLang="en-US" sz="3200" dirty="0" smtClean="0">
                <a:latin typeface="+mj-ea"/>
                <a:ea typeface="+mj-ea"/>
              </a:rPr>
              <a:t>作為理解社會工作者的工作首要原則；</a:t>
            </a:r>
            <a:endParaRPr lang="zh-CN" altLang="en-US" sz="3200" dirty="0">
              <a:latin typeface="+mj-ea"/>
              <a:ea typeface="+mj-ea"/>
            </a:endParaRPr>
          </a:p>
        </p:txBody>
      </p:sp>
    </p:spTree>
    <p:extLst>
      <p:ext uri="{BB962C8B-B14F-4D97-AF65-F5344CB8AC3E}">
        <p14:creationId xmlns:p14="http://schemas.microsoft.com/office/powerpoint/2010/main" val="2871174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a:xfrm>
            <a:off x="1524992" y="908199"/>
            <a:ext cx="9144000" cy="3474720"/>
          </a:xfrm>
        </p:spPr>
        <p:txBody>
          <a:bodyPr>
            <a:noAutofit/>
          </a:bodyPr>
          <a:lstStyle/>
          <a:p>
            <a:r>
              <a:rPr lang="en-US" altLang="zh-CN" sz="3200" b="1" dirty="0">
                <a:latin typeface="+mj-lt"/>
              </a:rPr>
              <a:t>The mission of the Columbia School of Social Work</a:t>
            </a:r>
            <a:r>
              <a:rPr lang="en-US" altLang="zh-CN" sz="3200" dirty="0">
                <a:latin typeface="+mj-lt"/>
              </a:rPr>
              <a:t> is to develop leaders in social work practice and research whose work advances professional values, knowledge, and skills through programs and policies that enhance well-being and </a:t>
            </a:r>
            <a:r>
              <a:rPr lang="en-US" altLang="zh-CN" sz="3200" i="1" dirty="0">
                <a:solidFill>
                  <a:srgbClr val="FF0000"/>
                </a:solidFill>
                <a:latin typeface="+mj-lt"/>
              </a:rPr>
              <a:t>promote human rights and social justice at the local, national, and global level. </a:t>
            </a:r>
            <a:r>
              <a:rPr lang="en-US" altLang="zh-CN" sz="3200" dirty="0">
                <a:latin typeface="+mj-lt"/>
              </a:rPr>
              <a:t>We derive this mission from Columbia University’s goal to advance knowledge and learning at the highest level and to use that knowledge for human betterment and societal advancement. </a:t>
            </a:r>
            <a:endParaRPr lang="en-US" altLang="zh-CN" sz="3200" dirty="0" smtClean="0">
              <a:latin typeface="+mj-lt"/>
            </a:endParaRPr>
          </a:p>
          <a:p>
            <a:r>
              <a:rPr lang="en-GB" altLang="zh-CN" dirty="0">
                <a:latin typeface="+mj-lt"/>
                <a:hlinkClick r:id="rId2"/>
              </a:rPr>
              <a:t>https://socialwork.columbia.edu/about</a:t>
            </a:r>
            <a:r>
              <a:rPr lang="en-GB" altLang="zh-CN" dirty="0" smtClean="0">
                <a:latin typeface="+mj-lt"/>
                <a:hlinkClick r:id="rId2"/>
              </a:rPr>
              <a:t>/</a:t>
            </a:r>
            <a:r>
              <a:rPr lang="en-GB" altLang="zh-CN" dirty="0" smtClean="0">
                <a:latin typeface="+mj-lt"/>
              </a:rPr>
              <a:t> </a:t>
            </a:r>
            <a:endParaRPr lang="zh-CN" altLang="en-US" dirty="0">
              <a:latin typeface="+mj-lt"/>
            </a:endParaRPr>
          </a:p>
        </p:txBody>
      </p:sp>
    </p:spTree>
    <p:extLst>
      <p:ext uri="{BB962C8B-B14F-4D97-AF65-F5344CB8AC3E}">
        <p14:creationId xmlns:p14="http://schemas.microsoft.com/office/powerpoint/2010/main" val="3473871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fontScale="92500" lnSpcReduction="10000"/>
          </a:bodyPr>
          <a:lstStyle/>
          <a:p>
            <a:r>
              <a:rPr lang="en-US" altLang="zh-CN" sz="3200" dirty="0"/>
              <a:t>The mission of the USC Suzanne </a:t>
            </a:r>
            <a:r>
              <a:rPr lang="en-US" altLang="zh-CN" sz="3200" dirty="0" err="1"/>
              <a:t>Dworak</a:t>
            </a:r>
            <a:r>
              <a:rPr lang="en-US" altLang="zh-CN" sz="3200" dirty="0"/>
              <a:t>-Peck School of Social Work is </a:t>
            </a:r>
            <a:r>
              <a:rPr lang="en-US" altLang="zh-CN" sz="3200" i="1" dirty="0">
                <a:solidFill>
                  <a:srgbClr val="FF0000"/>
                </a:solidFill>
              </a:rPr>
              <a:t>to promote social justice and well-being at every social level through advanced education</a:t>
            </a:r>
            <a:r>
              <a:rPr lang="en-US" altLang="zh-CN" sz="3200" dirty="0"/>
              <a:t>, community engagement, interdisciplinary scientific activity, advocacy, and professional leadership</a:t>
            </a:r>
            <a:r>
              <a:rPr lang="en-US" altLang="zh-CN" sz="3200" dirty="0" smtClean="0"/>
              <a:t>.</a:t>
            </a:r>
          </a:p>
          <a:p>
            <a:r>
              <a:rPr lang="en-US" altLang="zh-TW" sz="2600" dirty="0" smtClean="0"/>
              <a:t>University of Southern California </a:t>
            </a:r>
            <a:endParaRPr lang="en-US" altLang="zh-CN" sz="2600" dirty="0"/>
          </a:p>
          <a:p>
            <a:r>
              <a:rPr lang="en-GB" altLang="zh-CN" sz="1800" dirty="0">
                <a:hlinkClick r:id="rId2"/>
              </a:rPr>
              <a:t>https://</a:t>
            </a:r>
            <a:r>
              <a:rPr lang="en-GB" altLang="zh-CN" sz="1800" dirty="0" smtClean="0">
                <a:hlinkClick r:id="rId2"/>
              </a:rPr>
              <a:t>dworakpeck.usc.edu/about-the-school/our-mission</a:t>
            </a:r>
            <a:r>
              <a:rPr lang="en-GB" altLang="zh-CN" sz="1800" dirty="0" smtClean="0"/>
              <a:t> </a:t>
            </a:r>
            <a:endParaRPr lang="zh-CN" altLang="en-US" sz="1800" dirty="0"/>
          </a:p>
        </p:txBody>
      </p:sp>
    </p:spTree>
    <p:extLst>
      <p:ext uri="{BB962C8B-B14F-4D97-AF65-F5344CB8AC3E}">
        <p14:creationId xmlns:p14="http://schemas.microsoft.com/office/powerpoint/2010/main" val="191126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a:xfrm>
            <a:off x="1199456" y="620688"/>
            <a:ext cx="10441160" cy="4466808"/>
          </a:xfrm>
        </p:spPr>
        <p:txBody>
          <a:bodyPr>
            <a:noAutofit/>
          </a:bodyPr>
          <a:lstStyle/>
          <a:p>
            <a:r>
              <a:rPr lang="en-US" altLang="zh-CN" sz="3200" dirty="0">
                <a:latin typeface="+mj-lt"/>
              </a:rPr>
              <a:t>The mission of APSS is dedicated to the advancement of knowledge and practice for more effective and compassionate human services through the integration of education, research and service. More important, through education and research </a:t>
            </a:r>
            <a:r>
              <a:rPr lang="en-US" altLang="zh-CN" sz="3200" i="1" dirty="0">
                <a:solidFill>
                  <a:srgbClr val="FF0000"/>
                </a:solidFill>
                <a:latin typeface="+mj-lt"/>
              </a:rPr>
              <a:t>we promote social justice and community betterment locally, nationally and internationally. </a:t>
            </a:r>
            <a:r>
              <a:rPr lang="en-US" altLang="zh-CN" sz="3200" dirty="0">
                <a:latin typeface="+mj-lt"/>
              </a:rPr>
              <a:t>We are committed to preparing leaders in human services delivery with a deep understanding of social problems and a commitment towards empowering the disadvantaged and the vulnerable</a:t>
            </a:r>
            <a:r>
              <a:rPr lang="en-US" altLang="zh-CN" sz="3200" dirty="0" smtClean="0">
                <a:latin typeface="+mj-lt"/>
              </a:rPr>
              <a:t>.</a:t>
            </a:r>
            <a:endParaRPr lang="en-US" altLang="zh-CN" sz="3200" dirty="0">
              <a:latin typeface="+mj-lt"/>
            </a:endParaRPr>
          </a:p>
          <a:p>
            <a:r>
              <a:rPr lang="en-US" altLang="zh-CN" sz="3200" dirty="0">
                <a:latin typeface="+mj-lt"/>
              </a:rPr>
              <a:t>     </a:t>
            </a:r>
            <a:r>
              <a:rPr lang="en-US" altLang="zh-CN" dirty="0">
                <a:latin typeface="+mj-lt"/>
              </a:rPr>
              <a:t> </a:t>
            </a:r>
            <a:r>
              <a:rPr lang="en-US" altLang="zh-CN" dirty="0">
                <a:latin typeface="+mj-lt"/>
                <a:hlinkClick r:id="rId2"/>
              </a:rPr>
              <a:t>https://</a:t>
            </a:r>
            <a:r>
              <a:rPr lang="en-US" altLang="zh-CN" dirty="0" smtClean="0">
                <a:latin typeface="+mj-lt"/>
                <a:hlinkClick r:id="rId2"/>
              </a:rPr>
              <a:t>www.polyu.edu.hk/apss/about-us/mission</a:t>
            </a:r>
            <a:r>
              <a:rPr lang="en-US" altLang="zh-CN" dirty="0" smtClean="0">
                <a:latin typeface="+mj-lt"/>
              </a:rPr>
              <a:t> </a:t>
            </a:r>
            <a:endParaRPr lang="zh-CN" altLang="en-US" dirty="0">
              <a:latin typeface="+mj-lt"/>
            </a:endParaRPr>
          </a:p>
        </p:txBody>
      </p:sp>
    </p:spTree>
    <p:extLst>
      <p:ext uri="{BB962C8B-B14F-4D97-AF65-F5344CB8AC3E}">
        <p14:creationId xmlns:p14="http://schemas.microsoft.com/office/powerpoint/2010/main" val="1403060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a:xfrm>
            <a:off x="1524000" y="906463"/>
            <a:ext cx="9540552" cy="4302998"/>
          </a:xfrm>
        </p:spPr>
        <p:txBody>
          <a:bodyPr>
            <a:normAutofit fontScale="92500" lnSpcReduction="10000"/>
          </a:bodyPr>
          <a:lstStyle/>
          <a:p>
            <a:r>
              <a:rPr lang="zh-TW" altLang="en-US" sz="3800" dirty="0"/>
              <a:t>本課程為本澳以及鄰近地區提供專業社會工作者的培訓。學員完成課程畢業時，能具備社工專業的倫理操守及價值觀，養成包容的態度，熟悉各類社會資源，同時</a:t>
            </a:r>
            <a:r>
              <a:rPr lang="zh-TW" altLang="en-US" sz="3800" dirty="0">
                <a:solidFill>
                  <a:schemeClr val="accent2">
                    <a:lumMod val="75000"/>
                  </a:schemeClr>
                </a:solidFill>
              </a:rPr>
              <a:t>擁有足夠專業知識、技巧、及多元化的工作手法，成為「通才取向」的社會工作者，能夠服務不同種類有特殊需要的或邊緣的社群</a:t>
            </a:r>
            <a:r>
              <a:rPr lang="zh-TW" altLang="en-US" sz="3800" dirty="0" smtClean="0">
                <a:solidFill>
                  <a:schemeClr val="accent2">
                    <a:lumMod val="75000"/>
                  </a:schemeClr>
                </a:solidFill>
              </a:rPr>
              <a:t>。</a:t>
            </a:r>
            <a:endParaRPr lang="en-US" altLang="zh-TW" sz="3800" dirty="0" smtClean="0">
              <a:solidFill>
                <a:schemeClr val="accent2">
                  <a:lumMod val="75000"/>
                </a:schemeClr>
              </a:solidFill>
            </a:endParaRPr>
          </a:p>
          <a:p>
            <a:endParaRPr lang="en-US" altLang="zh-CN" sz="3800" dirty="0"/>
          </a:p>
          <a:p>
            <a:r>
              <a:rPr lang="en-GB" altLang="zh-CN" sz="2200" dirty="0"/>
              <a:t>http://www.ipm.edu.mo/admin/zh/bsw_objectives.php</a:t>
            </a:r>
            <a:endParaRPr lang="zh-CN" altLang="en-US" sz="2200" dirty="0"/>
          </a:p>
        </p:txBody>
      </p:sp>
    </p:spTree>
    <p:extLst>
      <p:ext uri="{BB962C8B-B14F-4D97-AF65-F5344CB8AC3E}">
        <p14:creationId xmlns:p14="http://schemas.microsoft.com/office/powerpoint/2010/main" val="3595629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dirty="0" smtClean="0"/>
              <a:t>大綱</a:t>
            </a:r>
            <a:endParaRPr lang="zh-TW" altLang="en-US" sz="4000" dirty="0"/>
          </a:p>
        </p:txBody>
      </p:sp>
      <p:sp>
        <p:nvSpPr>
          <p:cNvPr id="3" name="內容版面配置區 2"/>
          <p:cNvSpPr>
            <a:spLocks noGrp="1"/>
          </p:cNvSpPr>
          <p:nvPr>
            <p:ph idx="1"/>
          </p:nvPr>
        </p:nvSpPr>
        <p:spPr/>
        <p:txBody>
          <a:bodyPr>
            <a:normAutofit/>
          </a:bodyPr>
          <a:lstStyle/>
          <a:p>
            <a:r>
              <a:rPr lang="zh-TW" altLang="en-US" sz="3600" dirty="0" smtClean="0"/>
              <a:t>澳門社會工作教育回顧</a:t>
            </a:r>
            <a:endParaRPr lang="en-US" altLang="zh-TW" sz="3600" dirty="0" smtClean="0"/>
          </a:p>
          <a:p>
            <a:r>
              <a:rPr lang="zh-TW" altLang="en-US" sz="3600" dirty="0" smtClean="0"/>
              <a:t>反思社會工作教育的理念</a:t>
            </a:r>
            <a:endParaRPr lang="en-US" altLang="zh-TW" sz="3600" dirty="0" smtClean="0"/>
          </a:p>
          <a:p>
            <a:r>
              <a:rPr lang="zh-TW" altLang="en-US" sz="3600" dirty="0" smtClean="0"/>
              <a:t>探索未來社會工作教育的路向</a:t>
            </a:r>
            <a:endParaRPr lang="en-US" altLang="zh-TW" sz="3600" dirty="0" smtClean="0"/>
          </a:p>
          <a:p>
            <a:endParaRPr lang="zh-TW" altLang="en-US" sz="36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a:xfrm>
            <a:off x="1415480" y="1124744"/>
            <a:ext cx="9144000" cy="3474720"/>
          </a:xfrm>
        </p:spPr>
        <p:txBody>
          <a:bodyPr>
            <a:noAutofit/>
          </a:bodyPr>
          <a:lstStyle/>
          <a:p>
            <a:r>
              <a:rPr lang="zh-TW" altLang="en-US" sz="3200" dirty="0"/>
              <a:t>澳門城市大學的社會工作系成立於二零一六年五月十七日，為因應澳門的社會發展需要培育擁有高專業適應能力的本地化社會工作人才。本課程是著重從科研基礎，延伸至理論教學，從而發展出較務實及切合社會需要的工作手法。</a:t>
            </a:r>
            <a:r>
              <a:rPr lang="zh-TW" altLang="en-US" sz="3200" dirty="0">
                <a:solidFill>
                  <a:schemeClr val="accent2">
                    <a:lumMod val="75000"/>
                  </a:schemeClr>
                </a:solidFill>
              </a:rPr>
              <a:t>社會工作系是發展社會工作往學術化、專業化及國際化為最終目標，以培育出更具國際視野的本地化專業人才，從而投身社會服務或專研人才的行列中</a:t>
            </a:r>
            <a:r>
              <a:rPr lang="zh-TW" altLang="en-US" sz="3200" dirty="0" smtClean="0">
                <a:solidFill>
                  <a:schemeClr val="accent2">
                    <a:lumMod val="75000"/>
                  </a:schemeClr>
                </a:solidFill>
              </a:rPr>
              <a:t>。</a:t>
            </a:r>
            <a:endParaRPr lang="en-US" altLang="zh-TW" sz="3200" dirty="0">
              <a:solidFill>
                <a:schemeClr val="accent2">
                  <a:lumMod val="75000"/>
                </a:schemeClr>
              </a:solidFill>
            </a:endParaRPr>
          </a:p>
          <a:p>
            <a:r>
              <a:rPr lang="en-GB" altLang="zh-CN" dirty="0"/>
              <a:t>http://www.cityu.edu.mo/fhss/list-3/268</a:t>
            </a:r>
            <a:endParaRPr lang="zh-CN" altLang="en-US" dirty="0"/>
          </a:p>
        </p:txBody>
      </p:sp>
    </p:spTree>
    <p:extLst>
      <p:ext uri="{BB962C8B-B14F-4D97-AF65-F5344CB8AC3E}">
        <p14:creationId xmlns:p14="http://schemas.microsoft.com/office/powerpoint/2010/main" val="549189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a:bodyPr>
          <a:lstStyle/>
          <a:p>
            <a:r>
              <a:rPr lang="en-US" altLang="zh-CN" sz="3200" dirty="0"/>
              <a:t>The Bachelor of Social Work pertains studies in the methodology of social work practice, social policy, and organizational management with </a:t>
            </a:r>
            <a:r>
              <a:rPr lang="en-US" altLang="zh-CN" sz="3200" dirty="0">
                <a:solidFill>
                  <a:schemeClr val="accent2">
                    <a:lumMod val="75000"/>
                  </a:schemeClr>
                </a:solidFill>
              </a:rPr>
              <a:t>its emphasis on human value and ethics. </a:t>
            </a:r>
            <a:endParaRPr lang="en-US" altLang="zh-CN" sz="3200" dirty="0" smtClean="0">
              <a:solidFill>
                <a:schemeClr val="accent2">
                  <a:lumMod val="75000"/>
                </a:schemeClr>
              </a:solidFill>
            </a:endParaRPr>
          </a:p>
          <a:p>
            <a:r>
              <a:rPr lang="en-US" altLang="zh-CN" dirty="0"/>
              <a:t>https://www.usj.edu.mo/en/courses/social-work/</a:t>
            </a:r>
            <a:endParaRPr lang="en-US" altLang="zh-CN" dirty="0" smtClean="0"/>
          </a:p>
          <a:p>
            <a:endParaRPr lang="zh-CN" altLang="en-US" sz="3200" dirty="0"/>
          </a:p>
        </p:txBody>
      </p:sp>
    </p:spTree>
    <p:extLst>
      <p:ext uri="{BB962C8B-B14F-4D97-AF65-F5344CB8AC3E}">
        <p14:creationId xmlns:p14="http://schemas.microsoft.com/office/powerpoint/2010/main" val="339023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a:xfrm>
            <a:off x="1524000" y="908199"/>
            <a:ext cx="9144000" cy="3474720"/>
          </a:xfrm>
        </p:spPr>
        <p:txBody>
          <a:bodyPr>
            <a:noAutofit/>
          </a:bodyPr>
          <a:lstStyle/>
          <a:p>
            <a:r>
              <a:rPr lang="zh-TW" altLang="en-US" sz="3200" dirty="0" smtClean="0"/>
              <a:t>澳門的社會工作教育，從</a:t>
            </a:r>
            <a:r>
              <a:rPr lang="en-US" altLang="zh-TW" sz="3200" dirty="0"/>
              <a:t>7</a:t>
            </a:r>
            <a:r>
              <a:rPr lang="en-US" altLang="zh-TW" sz="3200" dirty="0" smtClean="0"/>
              <a:t>0</a:t>
            </a:r>
            <a:r>
              <a:rPr lang="zh-TW" altLang="en-US" sz="3200" dirty="0" smtClean="0"/>
              <a:t>年代開始起步，至今已有超過</a:t>
            </a:r>
            <a:r>
              <a:rPr lang="en-US" altLang="zh-TW" sz="3200" dirty="0" smtClean="0"/>
              <a:t>40</a:t>
            </a:r>
            <a:r>
              <a:rPr lang="zh-TW" altLang="en-US" sz="3200" dirty="0" smtClean="0"/>
              <a:t>年的歷史，但為什麼我們的設計上，總是比例以實務傾向為主？</a:t>
            </a:r>
            <a:endParaRPr lang="en-US" altLang="zh-TW" sz="3200" dirty="0" smtClean="0"/>
          </a:p>
          <a:p>
            <a:r>
              <a:rPr lang="zh-TW" altLang="en-US" sz="3200" dirty="0" smtClean="0"/>
              <a:t>我們認為可能原因是：</a:t>
            </a:r>
            <a:endParaRPr lang="en-US" altLang="zh-TW" sz="3200" dirty="0" smtClean="0"/>
          </a:p>
          <a:p>
            <a:r>
              <a:rPr lang="zh-TW" altLang="en-US" sz="3200" dirty="0" smtClean="0"/>
              <a:t>澳門社會工作教育缺乏人手，老師平常要專注技工的專業技巧訓練，已沒有更多時間進行價值觀的討論；</a:t>
            </a:r>
            <a:endParaRPr lang="en-US" altLang="zh-TW" sz="3200" dirty="0" smtClean="0"/>
          </a:p>
          <a:p>
            <a:r>
              <a:rPr lang="zh-TW" altLang="en-US" sz="3200" dirty="0" smtClean="0"/>
              <a:t>澳門的社會環境，每每把社會公義就當成十分激進的思維；</a:t>
            </a:r>
            <a:endParaRPr lang="zh-CN" altLang="en-US" sz="3200" dirty="0"/>
          </a:p>
        </p:txBody>
      </p:sp>
    </p:spTree>
    <p:extLst>
      <p:ext uri="{BB962C8B-B14F-4D97-AF65-F5344CB8AC3E}">
        <p14:creationId xmlns:p14="http://schemas.microsoft.com/office/powerpoint/2010/main" val="2278607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a:bodyPr>
          <a:lstStyle/>
          <a:p>
            <a:r>
              <a:rPr lang="zh-TW" altLang="en-US" sz="3200" dirty="0" smtClean="0"/>
              <a:t>此外，澳門整體社會的取向，從來都是一個務實取向的價值觀，期望學院訓練出來的社工可以盡快投入工作；</a:t>
            </a:r>
            <a:endParaRPr lang="en-US" altLang="zh-TW" sz="3200" dirty="0" smtClean="0"/>
          </a:p>
          <a:p>
            <a:r>
              <a:rPr lang="zh-TW" altLang="en-US" sz="3200" dirty="0" smtClean="0"/>
              <a:t>但是，我們相信社會工作教育，除了知識、技巧的教育外，價值觀的討論應是最重要的元素；</a:t>
            </a:r>
            <a:endParaRPr lang="zh-CN" altLang="en-US" sz="3200" dirty="0"/>
          </a:p>
        </p:txBody>
      </p:sp>
    </p:spTree>
    <p:extLst>
      <p:ext uri="{BB962C8B-B14F-4D97-AF65-F5344CB8AC3E}">
        <p14:creationId xmlns:p14="http://schemas.microsoft.com/office/powerpoint/2010/main" val="3689683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9829800" cy="1082674"/>
          </a:xfrm>
        </p:spPr>
        <p:txBody>
          <a:bodyPr>
            <a:normAutofit/>
          </a:bodyPr>
          <a:lstStyle/>
          <a:p>
            <a:r>
              <a:rPr lang="zh-TW" altLang="en-US" sz="3600" dirty="0"/>
              <a:t>探索未來社會工作教育的路</a:t>
            </a:r>
            <a:r>
              <a:rPr lang="zh-TW" altLang="en-US" sz="3600" dirty="0" smtClean="0"/>
              <a:t>向</a:t>
            </a:r>
            <a:endParaRPr lang="zh-CN" altLang="en-US" sz="3600" dirty="0"/>
          </a:p>
        </p:txBody>
      </p:sp>
      <p:sp>
        <p:nvSpPr>
          <p:cNvPr id="3" name="Content Placeholder 2"/>
          <p:cNvSpPr>
            <a:spLocks noGrp="1"/>
          </p:cNvSpPr>
          <p:nvPr>
            <p:ph idx="1"/>
          </p:nvPr>
        </p:nvSpPr>
        <p:spPr/>
        <p:txBody>
          <a:bodyPr/>
          <a:lstStyle/>
          <a:p>
            <a:r>
              <a:rPr lang="sv-SE" altLang="zh-CN" dirty="0" smtClean="0"/>
              <a:t> </a:t>
            </a:r>
            <a:r>
              <a:rPr lang="zh-TW" altLang="en-US" sz="3200" dirty="0" smtClean="0"/>
              <a:t>兩位來自天主教大學的學者</a:t>
            </a:r>
            <a:r>
              <a:rPr lang="sv-SE" altLang="zh-CN" sz="3200" dirty="0" smtClean="0"/>
              <a:t>Mary </a:t>
            </a:r>
            <a:r>
              <a:rPr lang="sv-SE" altLang="zh-CN" sz="3200" dirty="0"/>
              <a:t>Ann Brenden &amp; Barbara </a:t>
            </a:r>
            <a:r>
              <a:rPr lang="sv-SE" altLang="zh-CN" sz="3200" dirty="0" err="1" smtClean="0"/>
              <a:t>Shank</a:t>
            </a:r>
            <a:r>
              <a:rPr lang="en-US" altLang="zh-TW" sz="3200" dirty="0"/>
              <a:t>(</a:t>
            </a:r>
            <a:r>
              <a:rPr lang="sv-SE" altLang="zh-CN" sz="3200" dirty="0" smtClean="0"/>
              <a:t> </a:t>
            </a:r>
            <a:r>
              <a:rPr lang="en-US" altLang="zh-TW" sz="3200" dirty="0" smtClean="0"/>
              <a:t>2012)</a:t>
            </a:r>
            <a:r>
              <a:rPr lang="zh-TW" altLang="en-US" sz="3200" dirty="0" smtClean="0"/>
              <a:t>曾撰文分析，天主教大學的社會工作教育，應以天主教的社會訓導</a:t>
            </a:r>
            <a:r>
              <a:rPr lang="en-US" altLang="zh-TW" sz="3200" dirty="0" smtClean="0"/>
              <a:t>(social teaching)</a:t>
            </a:r>
            <a:r>
              <a:rPr lang="zh-TW" altLang="en-US" sz="3200" dirty="0" smtClean="0"/>
              <a:t>為基礎，來推行社會工作教育</a:t>
            </a:r>
            <a:r>
              <a:rPr lang="zh-TW" altLang="en-US" sz="3200" dirty="0" smtClean="0"/>
              <a:t>；</a:t>
            </a:r>
            <a:endParaRPr lang="en-US" altLang="zh-TW" sz="3200" dirty="0" smtClean="0"/>
          </a:p>
          <a:p>
            <a:r>
              <a:rPr lang="zh-TW" altLang="en-US" sz="3200" dirty="0" smtClean="0"/>
              <a:t>他們認為作一所天主教大學，光是一般社會工作倫理價值是不足的，更應以天主教的社會訓練作主要的教育理念；</a:t>
            </a:r>
            <a:endParaRPr lang="zh-CN" altLang="en-US" sz="3200" dirty="0"/>
          </a:p>
        </p:txBody>
      </p:sp>
    </p:spTree>
    <p:extLst>
      <p:ext uri="{BB962C8B-B14F-4D97-AF65-F5344CB8AC3E}">
        <p14:creationId xmlns:p14="http://schemas.microsoft.com/office/powerpoint/2010/main" val="56433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他們倡議加入社會工作教育的社會訓導十項原則</a:t>
            </a:r>
            <a:endParaRPr lang="zh-CN" altLang="en-US" dirty="0"/>
          </a:p>
        </p:txBody>
      </p:sp>
      <p:sp>
        <p:nvSpPr>
          <p:cNvPr id="3" name="Content Placeholder 2"/>
          <p:cNvSpPr>
            <a:spLocks noGrp="1"/>
          </p:cNvSpPr>
          <p:nvPr>
            <p:ph sz="half" idx="1"/>
          </p:nvPr>
        </p:nvSpPr>
        <p:spPr/>
        <p:txBody>
          <a:bodyPr>
            <a:noAutofit/>
          </a:bodyPr>
          <a:lstStyle/>
          <a:p>
            <a:r>
              <a:rPr lang="en-GB" altLang="zh-CN" sz="2800" b="1" dirty="0">
                <a:latin typeface="+mj-lt"/>
              </a:rPr>
              <a:t>Human Dignity</a:t>
            </a:r>
            <a:r>
              <a:rPr lang="en-GB" altLang="zh-CN" sz="2800" dirty="0">
                <a:latin typeface="+mj-lt"/>
              </a:rPr>
              <a:t>: </a:t>
            </a:r>
            <a:endParaRPr lang="en-GB" altLang="zh-CN" sz="2800" dirty="0" smtClean="0">
              <a:latin typeface="+mj-lt"/>
            </a:endParaRPr>
          </a:p>
          <a:p>
            <a:r>
              <a:rPr lang="en-US" altLang="zh-CN" sz="2800" b="1" dirty="0">
                <a:latin typeface="+mj-lt"/>
              </a:rPr>
              <a:t>Community and the Common Good</a:t>
            </a:r>
            <a:r>
              <a:rPr lang="en-US" altLang="zh-CN" sz="2800" dirty="0">
                <a:latin typeface="+mj-lt"/>
              </a:rPr>
              <a:t>: </a:t>
            </a:r>
            <a:endParaRPr lang="en-US" altLang="zh-CN" sz="2800" dirty="0" smtClean="0">
              <a:latin typeface="+mj-lt"/>
            </a:endParaRPr>
          </a:p>
          <a:p>
            <a:r>
              <a:rPr lang="en-US" altLang="zh-CN" sz="2800" b="1" dirty="0">
                <a:latin typeface="+mj-lt"/>
              </a:rPr>
              <a:t>Option for the Poor and Vulnerable</a:t>
            </a:r>
            <a:r>
              <a:rPr lang="en-US" altLang="zh-CN" sz="2800" dirty="0">
                <a:latin typeface="+mj-lt"/>
              </a:rPr>
              <a:t>: </a:t>
            </a:r>
            <a:endParaRPr lang="en-US" altLang="zh-CN" sz="2800" dirty="0" smtClean="0">
              <a:latin typeface="+mj-lt"/>
            </a:endParaRPr>
          </a:p>
          <a:p>
            <a:r>
              <a:rPr lang="en-GB" altLang="zh-CN" sz="2800" b="1" dirty="0">
                <a:latin typeface="+mj-lt"/>
              </a:rPr>
              <a:t>Rights and Responsibilities</a:t>
            </a:r>
            <a:r>
              <a:rPr lang="en-GB" altLang="zh-CN" sz="2800" dirty="0">
                <a:latin typeface="+mj-lt"/>
              </a:rPr>
              <a:t>: </a:t>
            </a:r>
            <a:endParaRPr lang="en-GB" altLang="zh-CN" sz="2800" dirty="0" smtClean="0">
              <a:latin typeface="+mj-lt"/>
            </a:endParaRPr>
          </a:p>
          <a:p>
            <a:r>
              <a:rPr lang="en-US" altLang="zh-CN" sz="2800" b="1" dirty="0">
                <a:latin typeface="+mj-lt"/>
              </a:rPr>
              <a:t>Role of Government and Subsidiarity </a:t>
            </a:r>
            <a:endParaRPr lang="zh-CN" altLang="en-US" sz="2800" dirty="0">
              <a:latin typeface="+mj-lt"/>
            </a:endParaRPr>
          </a:p>
        </p:txBody>
      </p:sp>
      <p:sp>
        <p:nvSpPr>
          <p:cNvPr id="4" name="Content Placeholder 3"/>
          <p:cNvSpPr>
            <a:spLocks noGrp="1"/>
          </p:cNvSpPr>
          <p:nvPr>
            <p:ph sz="half" idx="2"/>
          </p:nvPr>
        </p:nvSpPr>
        <p:spPr/>
        <p:txBody>
          <a:bodyPr>
            <a:noAutofit/>
          </a:bodyPr>
          <a:lstStyle/>
          <a:p>
            <a:r>
              <a:rPr lang="en-GB" altLang="zh-CN" sz="2800" b="1" dirty="0">
                <a:latin typeface="+mj-lt"/>
              </a:rPr>
              <a:t>Economic Justice: </a:t>
            </a:r>
            <a:endParaRPr lang="en-GB" altLang="zh-CN" sz="2800" b="1" dirty="0" smtClean="0">
              <a:latin typeface="+mj-lt"/>
            </a:endParaRPr>
          </a:p>
          <a:p>
            <a:r>
              <a:rPr lang="en-GB" altLang="zh-CN" sz="2800" b="1" dirty="0">
                <a:latin typeface="+mj-lt"/>
              </a:rPr>
              <a:t>Stewardship of God’s Creation</a:t>
            </a:r>
            <a:r>
              <a:rPr lang="en-GB" altLang="zh-CN" sz="2800" dirty="0">
                <a:latin typeface="+mj-lt"/>
              </a:rPr>
              <a:t>: </a:t>
            </a:r>
            <a:endParaRPr lang="en-GB" altLang="zh-CN" sz="2800" dirty="0" smtClean="0">
              <a:latin typeface="+mj-lt"/>
            </a:endParaRPr>
          </a:p>
          <a:p>
            <a:r>
              <a:rPr lang="en-US" altLang="zh-CN" sz="2800" b="1" dirty="0">
                <a:latin typeface="+mj-lt"/>
              </a:rPr>
              <a:t>Promotion of Peace and Disarmament </a:t>
            </a:r>
            <a:endParaRPr lang="en-US" altLang="zh-CN" sz="2800" b="1" dirty="0" smtClean="0">
              <a:latin typeface="+mj-lt"/>
            </a:endParaRPr>
          </a:p>
          <a:p>
            <a:r>
              <a:rPr lang="en-GB" altLang="zh-CN" sz="2800" b="1" dirty="0">
                <a:latin typeface="+mj-lt"/>
              </a:rPr>
              <a:t>Participation </a:t>
            </a:r>
            <a:endParaRPr lang="en-GB" altLang="zh-CN" sz="2800" b="1" dirty="0" smtClean="0">
              <a:latin typeface="+mj-lt"/>
            </a:endParaRPr>
          </a:p>
          <a:p>
            <a:r>
              <a:rPr lang="en-GB" altLang="zh-CN" sz="2800" b="1" dirty="0">
                <a:latin typeface="+mj-lt"/>
              </a:rPr>
              <a:t>Global Solidarity and Development </a:t>
            </a:r>
            <a:endParaRPr lang="zh-CN" altLang="en-US" sz="2800" dirty="0">
              <a:latin typeface="+mj-lt"/>
            </a:endParaRPr>
          </a:p>
        </p:txBody>
      </p:sp>
      <p:sp>
        <p:nvSpPr>
          <p:cNvPr id="6" name="TextBox 5"/>
          <p:cNvSpPr txBox="1"/>
          <p:nvPr/>
        </p:nvSpPr>
        <p:spPr>
          <a:xfrm>
            <a:off x="3720912" y="6309320"/>
            <a:ext cx="4752528" cy="369332"/>
          </a:xfrm>
          <a:prstGeom prst="rect">
            <a:avLst/>
          </a:prstGeom>
          <a:noFill/>
        </p:spPr>
        <p:txBody>
          <a:bodyPr wrap="square" rtlCol="0">
            <a:spAutoFit/>
          </a:bodyPr>
          <a:lstStyle/>
          <a:p>
            <a:r>
              <a:rPr lang="sv-SE" altLang="zh-CN" dirty="0" smtClean="0"/>
              <a:t> Brenden</a:t>
            </a:r>
            <a:r>
              <a:rPr lang="en-US" altLang="zh-TW" dirty="0" smtClean="0"/>
              <a:t>, M. A</a:t>
            </a:r>
            <a:r>
              <a:rPr lang="sv-SE" altLang="zh-CN" dirty="0" smtClean="0"/>
              <a:t> </a:t>
            </a:r>
            <a:r>
              <a:rPr lang="sv-SE" altLang="zh-CN" dirty="0"/>
              <a:t>&amp; </a:t>
            </a:r>
            <a:r>
              <a:rPr lang="sv-SE" altLang="zh-CN" dirty="0" err="1" smtClean="0"/>
              <a:t>Shank</a:t>
            </a:r>
            <a:r>
              <a:rPr lang="sv-SE" altLang="zh-CN" dirty="0" smtClean="0"/>
              <a:t>, B </a:t>
            </a:r>
            <a:r>
              <a:rPr lang="en-US" altLang="zh-TW" dirty="0" smtClean="0"/>
              <a:t>(</a:t>
            </a:r>
            <a:r>
              <a:rPr lang="sv-SE" altLang="zh-CN" dirty="0" smtClean="0"/>
              <a:t> </a:t>
            </a:r>
            <a:r>
              <a:rPr lang="en-US" altLang="zh-TW" dirty="0"/>
              <a:t>2012)</a:t>
            </a:r>
            <a:endParaRPr lang="zh-CN" altLang="en-US" dirty="0"/>
          </a:p>
        </p:txBody>
      </p:sp>
    </p:spTree>
    <p:extLst>
      <p:ext uri="{BB962C8B-B14F-4D97-AF65-F5344CB8AC3E}">
        <p14:creationId xmlns:p14="http://schemas.microsoft.com/office/powerpoint/2010/main" val="36350230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a:bodyPr>
          <a:lstStyle/>
          <a:p>
            <a:r>
              <a:rPr lang="zh-TW" altLang="en-US" sz="3200" dirty="0" smtClean="0"/>
              <a:t>教會大學自然可以其宗教的教義、訓導加入社會工作教育，甚至作為主要的價值觀；</a:t>
            </a:r>
            <a:endParaRPr lang="en-US" altLang="zh-TW" sz="3200" dirty="0" smtClean="0"/>
          </a:p>
          <a:p>
            <a:r>
              <a:rPr lang="zh-TW" altLang="en-US" sz="3200" dirty="0" smtClean="0"/>
              <a:t>非教會的社會工作課程又如何處理社會工作教育的信念；</a:t>
            </a:r>
            <a:endParaRPr lang="en-US" altLang="zh-TW" sz="3200" dirty="0" smtClean="0"/>
          </a:p>
          <a:p>
            <a:r>
              <a:rPr lang="zh-TW" altLang="en-US" sz="3200" dirty="0" smtClean="0"/>
              <a:t>我們認為社會工作的特質，已為大家提供了答案；</a:t>
            </a:r>
            <a:endParaRPr lang="zh-CN" altLang="en-US" sz="3200" dirty="0"/>
          </a:p>
        </p:txBody>
      </p:sp>
    </p:spTree>
    <p:extLst>
      <p:ext uri="{BB962C8B-B14F-4D97-AF65-F5344CB8AC3E}">
        <p14:creationId xmlns:p14="http://schemas.microsoft.com/office/powerpoint/2010/main" val="40446450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a:xfrm>
            <a:off x="1494110" y="692696"/>
            <a:ext cx="9144000" cy="3474720"/>
          </a:xfrm>
        </p:spPr>
        <p:txBody>
          <a:bodyPr>
            <a:noAutofit/>
          </a:bodyPr>
          <a:lstStyle/>
          <a:p>
            <a:r>
              <a:rPr lang="zh-TW" altLang="en-US" sz="3000" dirty="0" smtClean="0"/>
              <a:t>社會工作一向強調關懷弱勢、推廣社會公義；</a:t>
            </a:r>
            <a:endParaRPr lang="en-US" altLang="zh-TW" sz="3000" dirty="0" smtClean="0"/>
          </a:p>
          <a:p>
            <a:r>
              <a:rPr lang="zh-TW" altLang="en-US" sz="3000" dirty="0" smtClean="0"/>
              <a:t>因此，在構思社會工作課程時，必須把有關原則貫穿所有社會工作的核心科目；更應在課程的抱負、目標中已加以說明；</a:t>
            </a:r>
            <a:endParaRPr lang="en-US" altLang="zh-TW" sz="3000" dirty="0" smtClean="0"/>
          </a:p>
          <a:p>
            <a:r>
              <a:rPr lang="zh-TW" altLang="en-US" sz="3000" dirty="0" smtClean="0"/>
              <a:t>香港學者呂大樂曾指出「</a:t>
            </a:r>
            <a:r>
              <a:rPr lang="zh-TW" altLang="en-US" sz="3000" dirty="0"/>
              <a:t>社工與政治的關係也就不再是個人信念的選擇</a:t>
            </a:r>
            <a:r>
              <a:rPr lang="zh-TW" altLang="en-US" sz="3000" dirty="0" smtClean="0"/>
              <a:t>」</a:t>
            </a:r>
            <a:endParaRPr lang="en-US" altLang="zh-TW" sz="3000" dirty="0" smtClean="0"/>
          </a:p>
          <a:p>
            <a:r>
              <a:rPr lang="zh-TW" altLang="en-US" sz="3000" dirty="0" smtClean="0"/>
              <a:t>他的分析正好說明，社會工作的本質是推動社會改變，不管是透過充權</a:t>
            </a:r>
            <a:r>
              <a:rPr lang="en-US" altLang="zh-TW" sz="3000" dirty="0" smtClean="0">
                <a:latin typeface="+mj-lt"/>
              </a:rPr>
              <a:t>(empowerment)</a:t>
            </a:r>
            <a:r>
              <a:rPr lang="zh-TW" altLang="en-US" sz="3000" dirty="0" smtClean="0"/>
              <a:t>來促進服務使用者，或自己作為倡導者</a:t>
            </a:r>
            <a:r>
              <a:rPr lang="en-US" altLang="zh-TW" sz="3000" dirty="0" smtClean="0">
                <a:latin typeface="+mj-lt"/>
              </a:rPr>
              <a:t>(</a:t>
            </a:r>
            <a:r>
              <a:rPr lang="en-GB" altLang="zh-CN" sz="3000" dirty="0" smtClean="0">
                <a:latin typeface="+mj-lt"/>
              </a:rPr>
              <a:t>advocator</a:t>
            </a:r>
            <a:r>
              <a:rPr lang="en-GB" altLang="zh-CN" sz="3000" dirty="0">
                <a:latin typeface="+mj-lt"/>
              </a:rPr>
              <a:t>)</a:t>
            </a:r>
            <a:r>
              <a:rPr lang="en-GB" altLang="zh-CN" sz="3000" dirty="0"/>
              <a:t> </a:t>
            </a:r>
            <a:r>
              <a:rPr lang="en-GB" altLang="zh-CN" sz="3000" dirty="0" smtClean="0"/>
              <a:t>(</a:t>
            </a:r>
            <a:r>
              <a:rPr lang="zh-TW" altLang="en-US" sz="3000" dirty="0" smtClean="0"/>
              <a:t>梁啟賢，</a:t>
            </a:r>
            <a:r>
              <a:rPr lang="en-US" altLang="zh-TW" sz="3000" dirty="0" smtClean="0"/>
              <a:t>2015)</a:t>
            </a:r>
          </a:p>
        </p:txBody>
      </p:sp>
    </p:spTree>
    <p:extLst>
      <p:ext uri="{BB962C8B-B14F-4D97-AF65-F5344CB8AC3E}">
        <p14:creationId xmlns:p14="http://schemas.microsoft.com/office/powerpoint/2010/main" val="40069390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總結</a:t>
            </a:r>
            <a:endParaRPr lang="zh-CN" altLang="en-US" dirty="0"/>
          </a:p>
        </p:txBody>
      </p:sp>
      <p:sp>
        <p:nvSpPr>
          <p:cNvPr id="3" name="Content Placeholder 2"/>
          <p:cNvSpPr>
            <a:spLocks noGrp="1"/>
          </p:cNvSpPr>
          <p:nvPr>
            <p:ph idx="1"/>
          </p:nvPr>
        </p:nvSpPr>
        <p:spPr>
          <a:xfrm>
            <a:off x="1181100" y="1844823"/>
            <a:ext cx="9144000" cy="2538095"/>
          </a:xfrm>
        </p:spPr>
        <p:txBody>
          <a:bodyPr>
            <a:noAutofit/>
          </a:bodyPr>
          <a:lstStyle/>
          <a:p>
            <a:r>
              <a:rPr lang="zh-TW" altLang="en-US" sz="3200" dirty="0" smtClean="0"/>
              <a:t>過去，澳門的社會工作教育基於很多客觀因素，令我們的社會工作教育傾向務實主義，甚至是只是「專業訓練」為主導；</a:t>
            </a:r>
            <a:endParaRPr lang="en-US" altLang="zh-TW" sz="3200" dirty="0" smtClean="0"/>
          </a:p>
          <a:p>
            <a:r>
              <a:rPr lang="zh-TW" altLang="en-US" sz="3200" dirty="0" smtClean="0"/>
              <a:t>在未來的日子，各院校可思考社會工作的發展方向，探索自身的價值取向，令澳門的社會工作可趨向更有特色，更多元化的發展。</a:t>
            </a:r>
            <a:endParaRPr lang="en-US" altLang="zh-TW" sz="3200" dirty="0" smtClean="0"/>
          </a:p>
        </p:txBody>
      </p:sp>
    </p:spTree>
    <p:extLst>
      <p:ext uri="{BB962C8B-B14F-4D97-AF65-F5344CB8AC3E}">
        <p14:creationId xmlns:p14="http://schemas.microsoft.com/office/powerpoint/2010/main" val="15237497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a:xfrm>
            <a:off x="1055440" y="1700808"/>
            <a:ext cx="9828584" cy="3474720"/>
          </a:xfrm>
        </p:spPr>
        <p:txBody>
          <a:bodyPr>
            <a:normAutofit/>
          </a:bodyPr>
          <a:lstStyle/>
          <a:p>
            <a:r>
              <a:rPr lang="zh-TW" altLang="en-US" sz="3200" dirty="0"/>
              <a:t>我們深信社會工作教育，不只技術的教育，社會工作更應是信念、價值的培養，因此，社會工作教育必須要審視如何建構自己的社會工作價值觀。</a:t>
            </a:r>
            <a:endParaRPr lang="zh-CN" altLang="en-US" sz="3200" dirty="0"/>
          </a:p>
        </p:txBody>
      </p:sp>
    </p:spTree>
    <p:extLst>
      <p:ext uri="{BB962C8B-B14F-4D97-AF65-F5344CB8AC3E}">
        <p14:creationId xmlns:p14="http://schemas.microsoft.com/office/powerpoint/2010/main" val="16677552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
            </a:r>
            <a:br>
              <a:rPr lang="zh-TW" altLang="en-US" dirty="0" smtClean="0"/>
            </a:br>
            <a:r>
              <a:rPr lang="zh-TW" altLang="en-US" dirty="0" smtClean="0"/>
              <a:t>第一階段（萌芽期</a:t>
            </a:r>
            <a:r>
              <a:rPr lang="en-US" altLang="zh-TW" b="1" dirty="0" smtClean="0"/>
              <a:t>1977-1990</a:t>
            </a:r>
            <a:r>
              <a:rPr lang="zh-TW" altLang="en-US" b="1" dirty="0" smtClean="0"/>
              <a:t>） </a:t>
            </a:r>
            <a:endParaRPr lang="zh-TW" altLang="en-US" dirty="0"/>
          </a:p>
        </p:txBody>
      </p:sp>
      <p:sp>
        <p:nvSpPr>
          <p:cNvPr id="3" name="內容版面配置區 2"/>
          <p:cNvSpPr>
            <a:spLocks noGrp="1"/>
          </p:cNvSpPr>
          <p:nvPr>
            <p:ph idx="1"/>
          </p:nvPr>
        </p:nvSpPr>
        <p:spPr>
          <a:xfrm>
            <a:off x="1559496" y="1628800"/>
            <a:ext cx="9144000" cy="4120480"/>
          </a:xfrm>
        </p:spPr>
        <p:txBody>
          <a:bodyPr>
            <a:normAutofit lnSpcReduction="10000"/>
          </a:bodyPr>
          <a:lstStyle/>
          <a:p>
            <a:endParaRPr lang="zh-TW" altLang="en-US" dirty="0" smtClean="0"/>
          </a:p>
          <a:p>
            <a:r>
              <a:rPr lang="zh-TW" altLang="en-US" sz="2800" dirty="0" smtClean="0"/>
              <a:t>澳門社工教育開始於七十年代，至今近四十年。 </a:t>
            </a:r>
          </a:p>
          <a:p>
            <a:r>
              <a:rPr lang="en-US" altLang="zh-TW" sz="2800" dirty="0" smtClean="0"/>
              <a:t>1977</a:t>
            </a:r>
            <a:r>
              <a:rPr lang="zh-TW" altLang="en-US" sz="2800" dirty="0" smtClean="0"/>
              <a:t>年，香港理工學院社工系一群有心的社工教師育協助澳門明愛</a:t>
            </a:r>
            <a:r>
              <a:rPr lang="en-US" altLang="zh-TW" sz="2800" dirty="0" smtClean="0"/>
              <a:t>(</a:t>
            </a:r>
            <a:r>
              <a:rPr lang="en-HK" altLang="zh-TW" sz="2800" dirty="0" smtClean="0"/>
              <a:t>Macau Caritas) </a:t>
            </a:r>
            <a:r>
              <a:rPr lang="zh-TW" altLang="en-US" sz="2800" dirty="0" smtClean="0"/>
              <a:t>成立了澳門社工學院</a:t>
            </a:r>
            <a:r>
              <a:rPr lang="en-US" altLang="zh-TW" sz="2800" dirty="0" smtClean="0"/>
              <a:t>(</a:t>
            </a:r>
            <a:r>
              <a:rPr lang="en-HK" altLang="zh-TW" sz="2800" dirty="0" smtClean="0"/>
              <a:t>Macau Institute of Social Work) </a:t>
            </a:r>
            <a:r>
              <a:rPr lang="zh-TW" altLang="en-HK" sz="2800" dirty="0" smtClean="0"/>
              <a:t>， </a:t>
            </a:r>
            <a:r>
              <a:rPr lang="zh-TW" altLang="en-US" sz="2800" dirty="0" smtClean="0"/>
              <a:t>開辦一個兩年制的文憑課程。 </a:t>
            </a:r>
          </a:p>
          <a:p>
            <a:r>
              <a:rPr lang="zh-TW" altLang="en-US" sz="2800" dirty="0" smtClean="0"/>
              <a:t>在課程設計上，以當時香港理工學院社工文憑課程作為藍本，澳門明愛作為一個天主教團體，因此亦加入一些宗教倫理科目。 </a:t>
            </a:r>
            <a:endParaRPr lang="zh-TW" altLang="en-US" sz="28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02"/>
            <a:ext cx="9829800" cy="1082674"/>
          </a:xfrm>
        </p:spPr>
        <p:txBody>
          <a:bodyPr/>
          <a:lstStyle/>
          <a:p>
            <a:r>
              <a:rPr lang="zh-TW" altLang="en-US" dirty="0" smtClean="0"/>
              <a:t>參考資料</a:t>
            </a:r>
            <a:endParaRPr lang="zh-CN" altLang="en-US" dirty="0"/>
          </a:p>
        </p:txBody>
      </p:sp>
      <p:sp>
        <p:nvSpPr>
          <p:cNvPr id="3" name="Content Placeholder 2"/>
          <p:cNvSpPr>
            <a:spLocks noGrp="1"/>
          </p:cNvSpPr>
          <p:nvPr>
            <p:ph idx="1"/>
          </p:nvPr>
        </p:nvSpPr>
        <p:spPr>
          <a:xfrm>
            <a:off x="1524000" y="1268760"/>
            <a:ext cx="9144000" cy="4192488"/>
          </a:xfrm>
        </p:spPr>
        <p:txBody>
          <a:bodyPr>
            <a:normAutofit fontScale="25000" lnSpcReduction="20000"/>
          </a:bodyPr>
          <a:lstStyle/>
          <a:p>
            <a:pPr marL="0" indent="0">
              <a:buNone/>
            </a:pPr>
            <a:endParaRPr lang="en-US" altLang="zh-CN" sz="800" dirty="0"/>
          </a:p>
          <a:p>
            <a:pPr marL="0" indent="0">
              <a:buNone/>
            </a:pPr>
            <a:r>
              <a:rPr lang="en-US" altLang="zh-CN" sz="8000" dirty="0">
                <a:latin typeface="+mj-lt"/>
              </a:rPr>
              <a:t>Austin, M. J. (Ed.). (2014). </a:t>
            </a:r>
            <a:r>
              <a:rPr lang="en-US" altLang="zh-CN" sz="8000" i="1" dirty="0">
                <a:latin typeface="+mj-lt"/>
              </a:rPr>
              <a:t>Social justice and social work: Rediscovering a core value of the profession</a:t>
            </a:r>
            <a:r>
              <a:rPr lang="en-US" altLang="zh-CN" sz="8000" dirty="0" smtClean="0">
                <a:latin typeface="+mj-lt"/>
              </a:rPr>
              <a:t>. Washington</a:t>
            </a:r>
            <a:r>
              <a:rPr lang="en-US" altLang="zh-CN" sz="8000" dirty="0">
                <a:latin typeface="+mj-lt"/>
              </a:rPr>
              <a:t>, DC: </a:t>
            </a:r>
            <a:r>
              <a:rPr lang="en-US" altLang="zh-CN" sz="8000" dirty="0" smtClean="0">
                <a:latin typeface="+mj-lt"/>
              </a:rPr>
              <a:t>S</a:t>
            </a:r>
            <a:r>
              <a:rPr lang="en-US" altLang="zh-TW" sz="8000" dirty="0" smtClean="0">
                <a:latin typeface="+mj-lt"/>
              </a:rPr>
              <a:t>AGE</a:t>
            </a:r>
            <a:r>
              <a:rPr lang="en-US" altLang="zh-CN" sz="8000" dirty="0" smtClean="0">
                <a:latin typeface="+mj-lt"/>
              </a:rPr>
              <a:t>.</a:t>
            </a:r>
            <a:endParaRPr lang="en-US" altLang="zh-CN" sz="8000" dirty="0">
              <a:latin typeface="+mj-lt"/>
            </a:endParaRPr>
          </a:p>
          <a:p>
            <a:pPr marL="0" indent="0">
              <a:buNone/>
            </a:pPr>
            <a:r>
              <a:rPr lang="sv-SE" altLang="zh-CN" sz="8000" dirty="0" smtClean="0">
                <a:latin typeface="+mj-lt"/>
              </a:rPr>
              <a:t>Brenden</a:t>
            </a:r>
            <a:r>
              <a:rPr lang="en-US" altLang="zh-TW" sz="8000" dirty="0">
                <a:latin typeface="+mj-lt"/>
              </a:rPr>
              <a:t>, M. A</a:t>
            </a:r>
            <a:r>
              <a:rPr lang="sv-SE" altLang="zh-CN" sz="8000" dirty="0">
                <a:latin typeface="+mj-lt"/>
              </a:rPr>
              <a:t> &amp; </a:t>
            </a:r>
            <a:r>
              <a:rPr lang="sv-SE" altLang="zh-CN" sz="8000" dirty="0" err="1">
                <a:latin typeface="+mj-lt"/>
              </a:rPr>
              <a:t>Shank</a:t>
            </a:r>
            <a:r>
              <a:rPr lang="sv-SE" altLang="zh-CN" sz="8000" dirty="0">
                <a:latin typeface="+mj-lt"/>
              </a:rPr>
              <a:t>, B </a:t>
            </a:r>
            <a:r>
              <a:rPr lang="en-US" altLang="zh-TW" sz="8000" dirty="0" smtClean="0">
                <a:latin typeface="+mj-lt"/>
              </a:rPr>
              <a:t>(2012)</a:t>
            </a:r>
            <a:r>
              <a:rPr lang="en-US" altLang="zh-CN" sz="8000" dirty="0" smtClean="0">
                <a:latin typeface="+mj-lt"/>
              </a:rPr>
              <a:t> </a:t>
            </a:r>
            <a:r>
              <a:rPr lang="en-US" altLang="zh-CN" sz="8000" dirty="0">
                <a:latin typeface="+mj-lt"/>
              </a:rPr>
              <a:t>Social Work for Social Justice: Strengthening Social Work Education through the Integration of Catholic Social </a:t>
            </a:r>
            <a:r>
              <a:rPr lang="en-US" altLang="zh-CN" sz="8000" dirty="0" smtClean="0">
                <a:latin typeface="+mj-lt"/>
              </a:rPr>
              <a:t>Teaching</a:t>
            </a:r>
            <a:r>
              <a:rPr lang="en-US" altLang="zh-TW" sz="8000" dirty="0" smtClean="0">
                <a:latin typeface="+mj-lt"/>
              </a:rPr>
              <a:t>, </a:t>
            </a:r>
            <a:r>
              <a:rPr lang="en-US" altLang="zh-CN" sz="8000" i="1" dirty="0">
                <a:latin typeface="+mj-lt"/>
              </a:rPr>
              <a:t>Social Work &amp; Christianity</a:t>
            </a:r>
            <a:r>
              <a:rPr lang="en-US" altLang="zh-CN" sz="8000" dirty="0">
                <a:latin typeface="+mj-lt"/>
              </a:rPr>
              <a:t>, Vol. 39, No. 2 (2012), 128–150 </a:t>
            </a:r>
            <a:endParaRPr lang="zh-CN" altLang="en-US" sz="8000" dirty="0">
              <a:latin typeface="+mj-lt"/>
            </a:endParaRPr>
          </a:p>
          <a:p>
            <a:pPr marL="0" indent="0">
              <a:buNone/>
            </a:pPr>
            <a:r>
              <a:rPr lang="en-US" altLang="zh-CN" sz="8000" dirty="0" smtClean="0">
                <a:latin typeface="+mj-lt"/>
              </a:rPr>
              <a:t>Clark</a:t>
            </a:r>
            <a:r>
              <a:rPr lang="en-US" altLang="zh-CN" sz="8000" dirty="0" smtClean="0">
                <a:latin typeface="+mj-lt"/>
              </a:rPr>
              <a:t>, C</a:t>
            </a:r>
            <a:r>
              <a:rPr lang="en-US" altLang="zh-TW" sz="8000" dirty="0" smtClean="0">
                <a:latin typeface="+mj-lt"/>
              </a:rPr>
              <a:t>. (2006) </a:t>
            </a:r>
            <a:r>
              <a:rPr lang="en-US" altLang="zh-CN" sz="8000" dirty="0" smtClean="0">
                <a:latin typeface="+mj-lt"/>
              </a:rPr>
              <a:t>Moral </a:t>
            </a:r>
            <a:r>
              <a:rPr lang="en-US" altLang="zh-CN" sz="8000" dirty="0">
                <a:latin typeface="+mj-lt"/>
              </a:rPr>
              <a:t>Character in Social </a:t>
            </a:r>
            <a:r>
              <a:rPr lang="en-US" altLang="zh-CN" sz="8000" dirty="0" smtClean="0">
                <a:latin typeface="+mj-lt"/>
              </a:rPr>
              <a:t>Work</a:t>
            </a:r>
            <a:r>
              <a:rPr lang="en-US" altLang="zh-TW" sz="8000" dirty="0" smtClean="0">
                <a:latin typeface="+mj-lt"/>
              </a:rPr>
              <a:t>, </a:t>
            </a:r>
            <a:r>
              <a:rPr lang="en-US" altLang="zh-CN" sz="8000" dirty="0">
                <a:latin typeface="+mj-lt"/>
              </a:rPr>
              <a:t> </a:t>
            </a:r>
            <a:r>
              <a:rPr lang="en-US" altLang="zh-CN" sz="8000" b="1" i="1" dirty="0" smtClean="0">
                <a:latin typeface="+mj-lt"/>
              </a:rPr>
              <a:t> </a:t>
            </a:r>
            <a:r>
              <a:rPr lang="en-US" altLang="zh-CN" sz="8000" i="1" dirty="0" smtClean="0">
                <a:latin typeface="+mj-lt"/>
              </a:rPr>
              <a:t>British </a:t>
            </a:r>
            <a:r>
              <a:rPr lang="en-US" altLang="zh-CN" sz="8000" i="1" dirty="0">
                <a:latin typeface="+mj-lt"/>
              </a:rPr>
              <a:t>Journal of Social </a:t>
            </a:r>
            <a:r>
              <a:rPr lang="en-US" altLang="zh-CN" sz="8000" i="1" dirty="0" smtClean="0">
                <a:latin typeface="+mj-lt"/>
              </a:rPr>
              <a:t>Work, </a:t>
            </a:r>
            <a:r>
              <a:rPr lang="en-US" altLang="zh-CN" sz="8000" dirty="0" smtClean="0">
                <a:latin typeface="+mj-lt"/>
              </a:rPr>
              <a:t>36</a:t>
            </a:r>
            <a:r>
              <a:rPr lang="en-US" altLang="zh-CN" sz="8000" dirty="0">
                <a:latin typeface="+mj-lt"/>
              </a:rPr>
              <a:t> (1) </a:t>
            </a:r>
            <a:r>
              <a:rPr lang="en-US" altLang="zh-CN" sz="8000" dirty="0" smtClean="0">
                <a:latin typeface="+mj-lt"/>
              </a:rPr>
              <a:t>:pp. 75-89.</a:t>
            </a:r>
            <a:endParaRPr lang="zh-CN" altLang="zh-CN" sz="8000" dirty="0">
              <a:latin typeface="+mj-lt"/>
            </a:endParaRPr>
          </a:p>
          <a:p>
            <a:pPr marL="0" indent="0">
              <a:buNone/>
            </a:pPr>
            <a:r>
              <a:rPr lang="en-US" altLang="zh-TW" sz="8000" dirty="0" smtClean="0">
                <a:latin typeface="+mj-lt"/>
              </a:rPr>
              <a:t>Lynn</a:t>
            </a:r>
            <a:r>
              <a:rPr lang="en-US" altLang="zh-TW" sz="8000" dirty="0" smtClean="0">
                <a:latin typeface="+mj-lt"/>
              </a:rPr>
              <a:t>, E. (1999) </a:t>
            </a:r>
            <a:r>
              <a:rPr lang="en-US" altLang="zh-CN" sz="8000" dirty="0" smtClean="0">
                <a:latin typeface="+mj-lt"/>
              </a:rPr>
              <a:t>Value </a:t>
            </a:r>
            <a:r>
              <a:rPr lang="en-US" altLang="zh-CN" sz="8000" dirty="0">
                <a:latin typeface="+mj-lt"/>
              </a:rPr>
              <a:t>Bases in Social Work </a:t>
            </a:r>
            <a:r>
              <a:rPr lang="en-US" altLang="zh-CN" sz="8000" dirty="0" smtClean="0">
                <a:latin typeface="+mj-lt"/>
              </a:rPr>
              <a:t>Education, </a:t>
            </a:r>
            <a:r>
              <a:rPr lang="en-US" altLang="zh-CN" sz="8000" dirty="0" smtClean="0">
                <a:latin typeface="+mj-lt"/>
              </a:rPr>
              <a:t> </a:t>
            </a:r>
            <a:r>
              <a:rPr lang="en-US" altLang="zh-CN" sz="8000" i="1" dirty="0" smtClean="0">
                <a:latin typeface="+mj-lt"/>
              </a:rPr>
              <a:t>British </a:t>
            </a:r>
            <a:r>
              <a:rPr lang="en-US" altLang="zh-CN" sz="8000" i="1" dirty="0">
                <a:latin typeface="+mj-lt"/>
              </a:rPr>
              <a:t>Journal of Social </a:t>
            </a:r>
            <a:r>
              <a:rPr lang="en-US" altLang="zh-CN" sz="8000" i="1" dirty="0" smtClean="0">
                <a:latin typeface="+mj-lt"/>
              </a:rPr>
              <a:t>Work</a:t>
            </a:r>
            <a:r>
              <a:rPr lang="en-US" altLang="zh-CN" sz="8000" dirty="0" smtClean="0">
                <a:latin typeface="+mj-lt"/>
              </a:rPr>
              <a:t>,</a:t>
            </a:r>
            <a:r>
              <a:rPr lang="en-US" altLang="zh-CN" sz="8000" dirty="0">
                <a:latin typeface="+mj-lt"/>
              </a:rPr>
              <a:t> </a:t>
            </a:r>
            <a:r>
              <a:rPr lang="en-US" altLang="zh-CN" sz="8000" dirty="0" smtClean="0">
                <a:latin typeface="+mj-lt"/>
              </a:rPr>
              <a:t>29</a:t>
            </a:r>
            <a:r>
              <a:rPr lang="en-US" altLang="zh-CN" sz="8000" dirty="0">
                <a:latin typeface="+mj-lt"/>
              </a:rPr>
              <a:t> (6) </a:t>
            </a:r>
            <a:r>
              <a:rPr lang="en-US" altLang="zh-CN" sz="8000" dirty="0" smtClean="0">
                <a:latin typeface="+mj-lt"/>
              </a:rPr>
              <a:t>: pp. 939-953. </a:t>
            </a:r>
            <a:endParaRPr lang="en-US" altLang="zh-CN" sz="8000" dirty="0" smtClean="0">
              <a:latin typeface="+mj-lt"/>
            </a:endParaRPr>
          </a:p>
          <a:p>
            <a:pPr marL="0" indent="0">
              <a:buNone/>
            </a:pPr>
            <a:r>
              <a:rPr lang="en-US" altLang="zh-CN" sz="8000" dirty="0">
                <a:latin typeface="+mj-lt"/>
              </a:rPr>
              <a:t>Thomas, Gracious. (2016) </a:t>
            </a:r>
            <a:r>
              <a:rPr lang="en-US" altLang="zh-CN" sz="8000" i="1" dirty="0">
                <a:latin typeface="+mj-lt"/>
              </a:rPr>
              <a:t>Social work: the value-based profession,</a:t>
            </a:r>
            <a:r>
              <a:rPr lang="en-US" altLang="zh-CN" sz="8000" dirty="0">
                <a:latin typeface="+mj-lt"/>
              </a:rPr>
              <a:t> Jaipur, India: </a:t>
            </a:r>
            <a:r>
              <a:rPr lang="en-US" altLang="zh-CN" sz="8000" dirty="0" err="1">
                <a:latin typeface="+mj-lt"/>
              </a:rPr>
              <a:t>Rawat</a:t>
            </a:r>
            <a:r>
              <a:rPr lang="en-US" altLang="zh-CN" sz="8000" dirty="0">
                <a:latin typeface="+mj-lt"/>
              </a:rPr>
              <a:t> Publications. </a:t>
            </a:r>
            <a:endParaRPr lang="en-US" altLang="zh-CN" sz="8000" dirty="0" smtClean="0">
              <a:latin typeface="+mj-lt"/>
            </a:endParaRPr>
          </a:p>
          <a:p>
            <a:pPr marL="0" indent="0">
              <a:buNone/>
            </a:pPr>
            <a:r>
              <a:rPr lang="zh-TW" altLang="en-US" sz="8000" dirty="0" smtClean="0">
                <a:latin typeface="+mj-lt"/>
              </a:rPr>
              <a:t>梁啟賢 </a:t>
            </a:r>
            <a:r>
              <a:rPr lang="en-US" altLang="zh-TW" sz="8000" dirty="0" smtClean="0">
                <a:latin typeface="+mj-lt"/>
              </a:rPr>
              <a:t>(2015)〈</a:t>
            </a:r>
            <a:r>
              <a:rPr lang="zh-TW" altLang="en-US" sz="8000" cap="all" dirty="0" smtClean="0">
                <a:latin typeface="+mj-lt"/>
              </a:rPr>
              <a:t>社會</a:t>
            </a:r>
            <a:r>
              <a:rPr lang="zh-TW" altLang="en-US" sz="8000" cap="all" dirty="0">
                <a:latin typeface="+mj-lt"/>
              </a:rPr>
              <a:t>關懷──社會工作的</a:t>
            </a:r>
            <a:r>
              <a:rPr lang="zh-TW" altLang="en-US" sz="8000" cap="all" dirty="0" smtClean="0">
                <a:latin typeface="+mj-lt"/>
              </a:rPr>
              <a:t>本質</a:t>
            </a:r>
            <a:r>
              <a:rPr lang="en-US" altLang="zh-TW" sz="8000" cap="all" dirty="0" smtClean="0">
                <a:latin typeface="+mj-lt"/>
              </a:rPr>
              <a:t>〉</a:t>
            </a:r>
            <a:r>
              <a:rPr lang="zh-TW" altLang="en-US" sz="8000" cap="all" dirty="0" smtClean="0">
                <a:latin typeface="+mj-lt"/>
              </a:rPr>
              <a:t>在</a:t>
            </a:r>
            <a:r>
              <a:rPr lang="en-US" altLang="zh-TW" sz="8000" cap="all" dirty="0" smtClean="0">
                <a:latin typeface="+mj-lt"/>
              </a:rPr>
              <a:t>《</a:t>
            </a:r>
            <a:r>
              <a:rPr lang="zh-TW" altLang="en-US" sz="8000" cap="all" dirty="0" smtClean="0">
                <a:latin typeface="+mj-lt"/>
              </a:rPr>
              <a:t>論盡媒體</a:t>
            </a:r>
            <a:r>
              <a:rPr lang="en-US" altLang="zh-TW" sz="8000" cap="all" dirty="0" smtClean="0">
                <a:latin typeface="+mj-lt"/>
              </a:rPr>
              <a:t>》2015</a:t>
            </a:r>
            <a:r>
              <a:rPr lang="zh-TW" altLang="en-US" sz="8000" cap="all" dirty="0" smtClean="0">
                <a:latin typeface="+mj-lt"/>
              </a:rPr>
              <a:t>年</a:t>
            </a:r>
            <a:r>
              <a:rPr lang="en-US" altLang="zh-TW" sz="8000" cap="all" dirty="0" smtClean="0">
                <a:latin typeface="+mj-lt"/>
              </a:rPr>
              <a:t>3</a:t>
            </a:r>
            <a:r>
              <a:rPr lang="zh-TW" altLang="en-US" sz="8000" cap="all" dirty="0" smtClean="0">
                <a:latin typeface="+mj-lt"/>
              </a:rPr>
              <a:t>月</a:t>
            </a:r>
            <a:r>
              <a:rPr lang="en-US" altLang="zh-TW" sz="8000" cap="all" dirty="0" smtClean="0">
                <a:latin typeface="+mj-lt"/>
              </a:rPr>
              <a:t>10</a:t>
            </a:r>
            <a:r>
              <a:rPr lang="zh-TW" altLang="en-US" sz="8000" cap="all" dirty="0" smtClean="0">
                <a:latin typeface="+mj-lt"/>
              </a:rPr>
              <a:t>日           </a:t>
            </a:r>
            <a:endParaRPr lang="zh-TW" altLang="en-US" sz="8000" cap="all" dirty="0">
              <a:latin typeface="+mj-lt"/>
            </a:endParaRPr>
          </a:p>
          <a:p>
            <a:pPr marL="0" indent="0">
              <a:buNone/>
            </a:pPr>
            <a:endParaRPr lang="en-US" altLang="zh-CN" sz="7200" dirty="0" smtClean="0">
              <a:latin typeface="+mj-lt"/>
            </a:endParaRPr>
          </a:p>
          <a:p>
            <a:endParaRPr lang="zh-CN" altLang="zh-CN" sz="7200" dirty="0">
              <a:latin typeface="+mj-lt"/>
            </a:endParaRPr>
          </a:p>
          <a:p>
            <a:r>
              <a:rPr lang="en-US" altLang="zh-CN" sz="4900" dirty="0">
                <a:latin typeface="+mj-lt"/>
              </a:rPr>
              <a:t> </a:t>
            </a:r>
            <a:endParaRPr lang="zh-CN" altLang="en-US" sz="4900" dirty="0">
              <a:latin typeface="+mj-lt"/>
            </a:endParaRPr>
          </a:p>
          <a:p>
            <a:r>
              <a:rPr lang="en-US" altLang="zh-CN" sz="4900" dirty="0"/>
              <a:t> </a:t>
            </a:r>
          </a:p>
          <a:p>
            <a:endParaRPr lang="zh-CN" altLang="en-US" dirty="0"/>
          </a:p>
        </p:txBody>
      </p:sp>
    </p:spTree>
    <p:extLst>
      <p:ext uri="{BB962C8B-B14F-4D97-AF65-F5344CB8AC3E}">
        <p14:creationId xmlns:p14="http://schemas.microsoft.com/office/powerpoint/2010/main" val="946358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1524000" y="1268760"/>
            <a:ext cx="9144000" cy="4034760"/>
          </a:xfrm>
        </p:spPr>
        <p:txBody>
          <a:bodyPr>
            <a:normAutofit/>
          </a:bodyPr>
          <a:lstStyle/>
          <a:p>
            <a:endParaRPr lang="zh-TW" altLang="en-US" dirty="0" smtClean="0"/>
          </a:p>
          <a:p>
            <a:r>
              <a:rPr lang="zh-TW" altLang="en-US" sz="3200" dirty="0" smtClean="0"/>
              <a:t>由於資源有限，兩年才收生一次。 </a:t>
            </a:r>
          </a:p>
          <a:p>
            <a:r>
              <a:rPr lang="zh-TW" altLang="en-US" sz="3200" dirty="0" smtClean="0"/>
              <a:t>收生人數不多，培訓對象主要是澳門明愛機構的職員。 </a:t>
            </a:r>
          </a:p>
          <a:p>
            <a:r>
              <a:rPr lang="zh-TW" altLang="en-US" sz="3200" dirty="0" smtClean="0"/>
              <a:t>從</a:t>
            </a:r>
            <a:r>
              <a:rPr lang="en-US" altLang="zh-TW" sz="3200" dirty="0" smtClean="0"/>
              <a:t>1977</a:t>
            </a:r>
            <a:r>
              <a:rPr lang="zh-TW" altLang="en-US" sz="3200" dirty="0" smtClean="0"/>
              <a:t>年至</a:t>
            </a:r>
            <a:r>
              <a:rPr lang="en-US" altLang="zh-TW" sz="3200" dirty="0" smtClean="0"/>
              <a:t>1990</a:t>
            </a:r>
            <a:r>
              <a:rPr lang="zh-TW" altLang="en-US" sz="3200" dirty="0" smtClean="0"/>
              <a:t>年，澳門社工學院培訓了大約</a:t>
            </a:r>
            <a:r>
              <a:rPr lang="en-US" altLang="zh-TW" sz="3200" dirty="0" smtClean="0"/>
              <a:t>70</a:t>
            </a:r>
            <a:r>
              <a:rPr lang="zh-TW" altLang="en-US" sz="3200" dirty="0" smtClean="0"/>
              <a:t>名社工文憑畢業生，成為澳門第一代的社會工作者。 </a:t>
            </a:r>
          </a:p>
          <a:p>
            <a:pPr>
              <a:buNone/>
            </a:pPr>
            <a:endParaRPr lang="zh-TW" altLang="en-US" sz="3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1559496" y="764704"/>
            <a:ext cx="9144000" cy="4896544"/>
          </a:xfrm>
        </p:spPr>
        <p:txBody>
          <a:bodyPr>
            <a:normAutofit/>
          </a:bodyPr>
          <a:lstStyle/>
          <a:p>
            <a:endParaRPr lang="zh-TW" altLang="en-US" dirty="0" smtClean="0"/>
          </a:p>
          <a:p>
            <a:r>
              <a:rPr lang="en-US" altLang="zh-TW" sz="2800" dirty="0" smtClean="0"/>
              <a:t>1991</a:t>
            </a:r>
            <a:r>
              <a:rPr lang="zh-TW" altLang="en-US" sz="2800" dirty="0" smtClean="0"/>
              <a:t>年，東亞大學易名為澳門大學，並在結構上發生了大幅度變更。其中包括澳門理工部與澳門大學分家，發展為獨立高等院校，稱為澳門理工學院，而社工課程亦跟隨之，脫離大學。</a:t>
            </a:r>
          </a:p>
          <a:p>
            <a:r>
              <a:rPr lang="zh-TW" altLang="en-US" sz="2800" dirty="0" smtClean="0"/>
              <a:t>易名後澳門大學本部的四年制學士學位課程因各種原故，只辦了兩屆，於</a:t>
            </a:r>
            <a:r>
              <a:rPr lang="en-US" altLang="zh-TW" sz="2800" dirty="0" smtClean="0"/>
              <a:t>1992</a:t>
            </a:r>
            <a:r>
              <a:rPr lang="zh-TW" altLang="en-US" sz="2800" dirty="0" smtClean="0"/>
              <a:t>年停辦。自此，澳門理工學院的高級文憑課程，亦成為此階段澳門最重要的社工課程。</a:t>
            </a:r>
          </a:p>
          <a:p>
            <a:r>
              <a:rPr lang="zh-TW" altLang="en-US" sz="2800" dirty="0" smtClean="0"/>
              <a:t>澳門社工學院</a:t>
            </a:r>
            <a:r>
              <a:rPr lang="en-US" altLang="zh-TW" sz="2800" dirty="0" smtClean="0"/>
              <a:t>(</a:t>
            </a:r>
            <a:r>
              <a:rPr lang="en-HK" altLang="zh-TW" sz="2800" dirty="0" smtClean="0"/>
              <a:t>Macau Institute of Social Work)</a:t>
            </a:r>
            <a:r>
              <a:rPr lang="zh-TW" altLang="en-US" sz="2800" dirty="0" smtClean="0"/>
              <a:t>在此階段中期，參考了澳門理工的社工課程，亦將其兩年制的文憑課程轉型為三年制高級文憑課程。 </a:t>
            </a:r>
            <a:endParaRPr lang="zh-TW" altLang="en-US" sz="28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6"/>
            <a:ext cx="9829800" cy="759618"/>
          </a:xfrm>
        </p:spPr>
        <p:txBody>
          <a:bodyPr/>
          <a:lstStyle/>
          <a:p>
            <a:r>
              <a:rPr lang="zh-TW" altLang="en-US" dirty="0" smtClean="0"/>
              <a:t>第二階段（茁壯期</a:t>
            </a:r>
            <a:r>
              <a:rPr lang="en-US" altLang="zh-TW" b="1" dirty="0" smtClean="0"/>
              <a:t>1990-1999</a:t>
            </a:r>
            <a:r>
              <a:rPr lang="zh-TW" altLang="en-US" b="1" dirty="0" smtClean="0"/>
              <a:t>） </a:t>
            </a:r>
            <a:endParaRPr lang="zh-TW" altLang="en-US" dirty="0"/>
          </a:p>
        </p:txBody>
      </p:sp>
      <p:sp>
        <p:nvSpPr>
          <p:cNvPr id="3" name="內容版面配置區 2"/>
          <p:cNvSpPr>
            <a:spLocks noGrp="1"/>
          </p:cNvSpPr>
          <p:nvPr>
            <p:ph idx="1"/>
          </p:nvPr>
        </p:nvSpPr>
        <p:spPr>
          <a:xfrm>
            <a:off x="1487488" y="1124744"/>
            <a:ext cx="9937104" cy="5328592"/>
          </a:xfrm>
        </p:spPr>
        <p:txBody>
          <a:bodyPr>
            <a:normAutofit fontScale="92500" lnSpcReduction="10000"/>
          </a:bodyPr>
          <a:lstStyle/>
          <a:p>
            <a:endParaRPr lang="zh-TW" altLang="en-US" dirty="0" smtClean="0"/>
          </a:p>
          <a:p>
            <a:r>
              <a:rPr lang="en-US" altLang="zh-TW" sz="3600" dirty="0" smtClean="0"/>
              <a:t>1990</a:t>
            </a:r>
            <a:r>
              <a:rPr lang="zh-TW" altLang="en-US" sz="3600" dirty="0" smtClean="0"/>
              <a:t>年，東亞大學（澳門大學前身）開設四年制社會學及社會工作學學士學位課程。</a:t>
            </a:r>
          </a:p>
          <a:p>
            <a:r>
              <a:rPr lang="zh-TW" altLang="en-US" sz="3600" dirty="0" smtClean="0"/>
              <a:t>同時在大學體系內的澳門理工部</a:t>
            </a:r>
            <a:r>
              <a:rPr lang="en-US" altLang="zh-TW" sz="3600" dirty="0" smtClean="0"/>
              <a:t>(Macau Polytechnic) </a:t>
            </a:r>
            <a:r>
              <a:rPr lang="zh-TW" altLang="en-US" sz="3600" dirty="0" smtClean="0"/>
              <a:t>開設三年制社會工作專科學位（高級文憑）課程。</a:t>
            </a:r>
          </a:p>
          <a:p>
            <a:r>
              <a:rPr lang="zh-TW" altLang="en-US" sz="3600" dirty="0" smtClean="0"/>
              <a:t>因此九十年代的初期，澳門同時有三類社工課程： </a:t>
            </a:r>
          </a:p>
          <a:p>
            <a:r>
              <a:rPr lang="en-US" altLang="zh-TW" sz="3600" dirty="0" smtClean="0"/>
              <a:t>1.</a:t>
            </a:r>
            <a:r>
              <a:rPr lang="zh-TW" altLang="en-US" sz="3600" dirty="0" smtClean="0"/>
              <a:t>東亞大學本部</a:t>
            </a:r>
            <a:r>
              <a:rPr lang="en-US" altLang="zh-TW" sz="3600" dirty="0" smtClean="0"/>
              <a:t>_</a:t>
            </a:r>
            <a:r>
              <a:rPr lang="zh-TW" altLang="en-US" sz="3600" dirty="0" smtClean="0"/>
              <a:t>四年制學士課程：社會學</a:t>
            </a:r>
            <a:r>
              <a:rPr lang="en-US" altLang="zh-TW" sz="3600" dirty="0" smtClean="0"/>
              <a:t>/</a:t>
            </a:r>
            <a:r>
              <a:rPr lang="zh-TW" altLang="en-US" sz="3600" dirty="0" smtClean="0"/>
              <a:t>社工學</a:t>
            </a:r>
          </a:p>
          <a:p>
            <a:r>
              <a:rPr lang="en-US" altLang="zh-TW" sz="3600" dirty="0" smtClean="0"/>
              <a:t>2.</a:t>
            </a:r>
            <a:r>
              <a:rPr lang="zh-TW" altLang="en-US" sz="3600" dirty="0" smtClean="0"/>
              <a:t>澳門理工部</a:t>
            </a:r>
            <a:r>
              <a:rPr lang="en-US" altLang="zh-TW" sz="3600" dirty="0" smtClean="0"/>
              <a:t>_</a:t>
            </a:r>
            <a:r>
              <a:rPr lang="zh-TW" altLang="en-US" sz="3600" dirty="0" smtClean="0"/>
              <a:t>三年制高級文憑課程</a:t>
            </a:r>
          </a:p>
          <a:p>
            <a:r>
              <a:rPr lang="en-US" altLang="zh-TW" sz="3600" dirty="0" smtClean="0"/>
              <a:t>3.</a:t>
            </a:r>
            <a:r>
              <a:rPr lang="zh-TW" altLang="en-US" sz="3600" dirty="0" smtClean="0"/>
              <a:t>澳門社工學院</a:t>
            </a:r>
            <a:r>
              <a:rPr lang="en-US" altLang="zh-TW" sz="3600" dirty="0" smtClean="0"/>
              <a:t>_</a:t>
            </a:r>
            <a:r>
              <a:rPr lang="zh-TW" altLang="en-US" sz="3600" dirty="0" smtClean="0"/>
              <a:t>兩年制的文憑課程</a:t>
            </a:r>
            <a:endParaRPr lang="zh-TW" altLang="en-US" sz="36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116632"/>
            <a:ext cx="9829800" cy="1082674"/>
          </a:xfrm>
        </p:spPr>
        <p:txBody>
          <a:bodyPr/>
          <a:lstStyle/>
          <a:p>
            <a:r>
              <a:rPr lang="zh-TW" altLang="en-US" dirty="0" smtClean="0"/>
              <a:t/>
            </a:r>
            <a:br>
              <a:rPr lang="zh-TW" altLang="en-US" dirty="0" smtClean="0"/>
            </a:br>
            <a:r>
              <a:rPr lang="zh-TW" altLang="en-US" dirty="0" smtClean="0"/>
              <a:t>第三階段（成熟期</a:t>
            </a:r>
            <a:r>
              <a:rPr lang="en-US" altLang="zh-TW" b="1" dirty="0" smtClean="0"/>
              <a:t>2000-</a:t>
            </a:r>
            <a:r>
              <a:rPr lang="zh-TW" altLang="en-US" b="1" dirty="0" smtClean="0"/>
              <a:t>現在） </a:t>
            </a:r>
            <a:endParaRPr lang="zh-TW" altLang="en-US" dirty="0"/>
          </a:p>
        </p:txBody>
      </p:sp>
      <p:sp>
        <p:nvSpPr>
          <p:cNvPr id="3" name="內容版面配置區 2"/>
          <p:cNvSpPr>
            <a:spLocks noGrp="1"/>
          </p:cNvSpPr>
          <p:nvPr>
            <p:ph idx="1"/>
          </p:nvPr>
        </p:nvSpPr>
        <p:spPr>
          <a:xfrm>
            <a:off x="1524000" y="1412776"/>
            <a:ext cx="9144000" cy="4680520"/>
          </a:xfrm>
        </p:spPr>
        <p:txBody>
          <a:bodyPr>
            <a:normAutofit/>
          </a:bodyPr>
          <a:lstStyle/>
          <a:p>
            <a:endParaRPr lang="zh-TW" altLang="en-US" dirty="0" smtClean="0"/>
          </a:p>
          <a:p>
            <a:r>
              <a:rPr lang="en-US" altLang="zh-TW" sz="2800" dirty="0" smtClean="0"/>
              <a:t>2000</a:t>
            </a:r>
            <a:r>
              <a:rPr lang="zh-TW" altLang="en-US" sz="2800" dirty="0" smtClean="0"/>
              <a:t>年，澳門理工學院社工課程成功開辦一年制學士學位補充課程</a:t>
            </a:r>
            <a:r>
              <a:rPr lang="en-US" altLang="zh-TW" sz="2800" dirty="0" smtClean="0"/>
              <a:t>(top-up </a:t>
            </a:r>
            <a:r>
              <a:rPr lang="en-US" altLang="zh-TW" sz="2800" dirty="0" err="1" smtClean="0"/>
              <a:t>programme</a:t>
            </a:r>
            <a:r>
              <a:rPr lang="en-US" altLang="zh-TW" sz="2800" dirty="0" smtClean="0"/>
              <a:t>)</a:t>
            </a:r>
            <a:r>
              <a:rPr lang="zh-TW" altLang="en-US" sz="2800" dirty="0" smtClean="0"/>
              <a:t>，為三年制專科學位（高級文憑）課程的畢業生提供了完成學士學位的進修機會。</a:t>
            </a:r>
          </a:p>
          <a:p>
            <a:r>
              <a:rPr lang="zh-TW" altLang="en-US" sz="2800" dirty="0" smtClean="0"/>
              <a:t>因為迎接此學士學位的設立，澳門理工學院社工課程於同年亦相應增強了教師隊伍的人數及學術能力，由</a:t>
            </a:r>
            <a:r>
              <a:rPr lang="en-US" altLang="zh-TW" sz="2800" dirty="0" smtClean="0"/>
              <a:t>9</a:t>
            </a:r>
            <a:r>
              <a:rPr lang="zh-TW" altLang="en-US" sz="2800" dirty="0" smtClean="0"/>
              <a:t>名全職教員增至</a:t>
            </a:r>
            <a:r>
              <a:rPr lang="en-US" altLang="zh-TW" sz="2800" dirty="0" smtClean="0"/>
              <a:t>12</a:t>
            </a:r>
            <a:r>
              <a:rPr lang="zh-TW" altLang="en-US" sz="2800" dirty="0" smtClean="0"/>
              <a:t>名，擁有博士學位教員由</a:t>
            </a:r>
            <a:r>
              <a:rPr lang="en-US" altLang="zh-TW" sz="2800" dirty="0" smtClean="0"/>
              <a:t>2</a:t>
            </a:r>
            <a:r>
              <a:rPr lang="zh-TW" altLang="en-US" sz="2800" dirty="0" smtClean="0"/>
              <a:t>名增至</a:t>
            </a:r>
            <a:r>
              <a:rPr lang="en-US" altLang="zh-TW" sz="2800" dirty="0" smtClean="0"/>
              <a:t>5</a:t>
            </a:r>
            <a:r>
              <a:rPr lang="zh-TW" altLang="en-US" sz="2800" dirty="0" smtClean="0"/>
              <a:t>名。</a:t>
            </a:r>
            <a:endParaRPr lang="zh-TW" altLang="en-US" sz="28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1524000" y="1268760"/>
            <a:ext cx="9144000" cy="4320480"/>
          </a:xfrm>
        </p:spPr>
        <p:txBody>
          <a:bodyPr>
            <a:normAutofit/>
          </a:bodyPr>
          <a:lstStyle/>
          <a:p>
            <a:endParaRPr lang="zh-TW" altLang="en-US" dirty="0" smtClean="0"/>
          </a:p>
          <a:p>
            <a:r>
              <a:rPr lang="en-US" altLang="zh-TW" sz="2800" dirty="0" smtClean="0"/>
              <a:t>2006</a:t>
            </a:r>
            <a:r>
              <a:rPr lang="zh-TW" altLang="en-US" sz="2800" dirty="0" smtClean="0"/>
              <a:t>年，澳門社工學院的三年制高級文憑課程因法律問題，被特區政府敕令立即停辦，所有在讀學生必須轉入澳門理工學院社工課程，完成餘下的課程部份。自此，澳門社工學院在澳門社工教育史上，其角色也告一段落。 </a:t>
            </a:r>
          </a:p>
          <a:p>
            <a:r>
              <a:rPr lang="en-US" altLang="zh-TW" sz="2800" dirty="0" smtClean="0"/>
              <a:t>2007</a:t>
            </a:r>
            <a:r>
              <a:rPr lang="zh-TW" altLang="en-US" sz="2800" dirty="0" smtClean="0"/>
              <a:t>年，私立的澳門高等校際學院（聖若瑟大學的前身）首先開設四年制社工學士課程。</a:t>
            </a:r>
          </a:p>
          <a:p>
            <a:r>
              <a:rPr lang="en-US" altLang="zh-TW" sz="2800" dirty="0" smtClean="0"/>
              <a:t>2010</a:t>
            </a:r>
            <a:r>
              <a:rPr lang="zh-TW" altLang="en-US" sz="2800" dirty="0" smtClean="0"/>
              <a:t>年，澳門理工學院亦開設重新設計的四年制社工課程，同年停止開辦三年制高等專科學位課程。</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r>
              <a:rPr lang="zh-TW" altLang="en-US" sz="2800" dirty="0" smtClean="0"/>
              <a:t>至</a:t>
            </a:r>
            <a:r>
              <a:rPr lang="en-US" altLang="zh-TW" sz="2800" dirty="0" smtClean="0"/>
              <a:t>2015</a:t>
            </a:r>
            <a:r>
              <a:rPr lang="zh-TW" altLang="en-US" sz="2800" dirty="0" smtClean="0"/>
              <a:t>年，另一私立的澳門城市大學，也開設了社會工作學士課程；</a:t>
            </a:r>
            <a:endParaRPr lang="en-US" altLang="zh-TW" sz="2800" dirty="0" smtClean="0"/>
          </a:p>
          <a:p>
            <a:r>
              <a:rPr lang="zh-TW" altLang="en-US" sz="2800" dirty="0" smtClean="0"/>
              <a:t>至今，澳門共有三間高等院校開辦了社會工作學士課程；</a:t>
            </a:r>
            <a:endParaRPr lang="en-US" altLang="zh-TW" sz="2800" dirty="0" smtClean="0"/>
          </a:p>
          <a:p>
            <a:r>
              <a:rPr lang="zh-TW" altLang="en-US" sz="2800" dirty="0" smtClean="0"/>
              <a:t>另外，聖約瑟大學及澳門城市大學均於今年</a:t>
            </a:r>
            <a:r>
              <a:rPr lang="en-US" altLang="zh-TW" sz="2800" dirty="0" smtClean="0"/>
              <a:t>(2018</a:t>
            </a:r>
            <a:r>
              <a:rPr lang="zh-TW" altLang="en-US" sz="2800" dirty="0" smtClean="0"/>
              <a:t>年</a:t>
            </a:r>
            <a:r>
              <a:rPr lang="en-US" altLang="zh-TW" sz="2800" dirty="0" smtClean="0"/>
              <a:t>)</a:t>
            </a:r>
            <a:r>
              <a:rPr lang="zh-TW" altLang="en-US" sz="2800" dirty="0" smtClean="0"/>
              <a:t>開辦社會工作碩士課程；</a:t>
            </a:r>
            <a:endParaRPr lang="zh-TW" altLang="en-US" sz="28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f03896101">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3246153_TF03896101.potx" id="{6A3A4BDE-38F3-481F-95FA-0BBF6CA84F65}" vid="{124C5BAE-A73E-45D1-9C79-D966FFA50C0E}"/>
    </a:ext>
  </a:extLst>
</a:theme>
</file>

<file path=ppt/theme/theme2.xml><?xml version="1.0" encoding="utf-8"?>
<a:theme xmlns:a="http://schemas.openxmlformats.org/drawingml/2006/main" name="Office 佈景主題">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4A369AEE-D726-45B1-ACA9-0D6048C368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EDF6667-B669-49A4-BBE6-2132BA71C0C7}">
  <ds:schemaRefs>
    <ds:schemaRef ds:uri="http://schemas.microsoft.com/sharepoint/v3/contenttype/forms"/>
  </ds:schemaRefs>
</ds:datastoreItem>
</file>

<file path=customXml/itemProps3.xml><?xml version="1.0" encoding="utf-8"?>
<ds:datastoreItem xmlns:ds="http://schemas.openxmlformats.org/officeDocument/2006/customXml" ds:itemID="{1DA15C6C-6BB6-4DB6-B7D6-7F14EAB2CC5C}">
  <ds:schemaRef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40262f94-9f35-4ac3-9a90-690165a166b7"/>
    <ds:schemaRef ds:uri="a4f35948-e619-41b3-aa29-22878b09cfd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tf03896101</Template>
  <TotalTime>337</TotalTime>
  <Words>2032</Words>
  <Application>Microsoft Office PowerPoint</Application>
  <PresentationFormat>Widescreen</PresentationFormat>
  <Paragraphs>116</Paragraphs>
  <Slides>30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黑体</vt:lpstr>
      <vt:lpstr>宋体</vt:lpstr>
      <vt:lpstr>微軟正黑體</vt:lpstr>
      <vt:lpstr>新細明體</vt:lpstr>
      <vt:lpstr>細明體</vt:lpstr>
      <vt:lpstr>Arial</vt:lpstr>
      <vt:lpstr>Times New Roman</vt:lpstr>
      <vt:lpstr>tf03896101</vt:lpstr>
      <vt:lpstr>反思澳門社會工作教育：由實務到理念           .  A critical review on social work education in Macau: from practice to philosophy</vt:lpstr>
      <vt:lpstr>大綱</vt:lpstr>
      <vt:lpstr> 第一階段（萌芽期1977-1990） </vt:lpstr>
      <vt:lpstr>PowerPoint Presentation</vt:lpstr>
      <vt:lpstr>PowerPoint Presentation</vt:lpstr>
      <vt:lpstr>第二階段（茁壯期1990-1999） </vt:lpstr>
      <vt:lpstr> 第三階段（成熟期2000-現在） </vt:lpstr>
      <vt:lpstr>PowerPoint Presentation</vt:lpstr>
      <vt:lpstr>PowerPoint Presentation</vt:lpstr>
      <vt:lpstr>小結及討論</vt:lpstr>
      <vt:lpstr>社會工作教育的理念</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探索未來社會工作教育的路向</vt:lpstr>
      <vt:lpstr>他們倡議加入社會工作教育的社會訓導十項原則</vt:lpstr>
      <vt:lpstr>PowerPoint Presentation</vt:lpstr>
      <vt:lpstr>PowerPoint Presentation</vt:lpstr>
      <vt:lpstr>總結</vt:lpstr>
      <vt:lpstr>PowerPoint Presentation</vt:lpstr>
      <vt:lpstr>參考資料</vt:lpstr>
    </vt:vector>
  </TitlesOfParts>
  <Company>Macao Polytechnic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標題版面配置</dc:title>
  <dc:creator>kyleung</dc:creator>
  <cp:lastModifiedBy>mpi</cp:lastModifiedBy>
  <cp:revision>36</cp:revision>
  <dcterms:created xsi:type="dcterms:W3CDTF">2018-08-21T08:00:01Z</dcterms:created>
  <dcterms:modified xsi:type="dcterms:W3CDTF">2018-08-28T16:11:52Z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TC038961019991</vt:lpwstr>
  </property>
  <property fmtid="{D5CDD505-2E9C-101B-9397-08002B2CF9AE}" pid="3" name="ContentTypeId">
    <vt:lpwstr>0x010100AA3F7D94069FF64A86F7DFF56D60E3BE</vt:lpwstr>
  </property>
</Properties>
</file>